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437" r:id="rId2"/>
    <p:sldId id="324" r:id="rId3"/>
    <p:sldId id="333" r:id="rId4"/>
    <p:sldId id="348" r:id="rId5"/>
    <p:sldId id="405" r:id="rId6"/>
    <p:sldId id="439" r:id="rId7"/>
    <p:sldId id="440" r:id="rId8"/>
    <p:sldId id="441" r:id="rId9"/>
    <p:sldId id="443" r:id="rId10"/>
    <p:sldId id="444" r:id="rId11"/>
    <p:sldId id="446" r:id="rId12"/>
    <p:sldId id="448" r:id="rId13"/>
    <p:sldId id="295" r:id="rId14"/>
    <p:sldId id="335" r:id="rId15"/>
    <p:sldId id="342" r:id="rId16"/>
    <p:sldId id="343" r:id="rId17"/>
    <p:sldId id="344" r:id="rId18"/>
    <p:sldId id="345" r:id="rId19"/>
    <p:sldId id="431" r:id="rId20"/>
    <p:sldId id="402" r:id="rId21"/>
    <p:sldId id="411" r:id="rId22"/>
    <p:sldId id="403" r:id="rId23"/>
    <p:sldId id="354" r:id="rId24"/>
    <p:sldId id="408" r:id="rId25"/>
    <p:sldId id="450" r:id="rId26"/>
    <p:sldId id="410" r:id="rId27"/>
    <p:sldId id="356" r:id="rId28"/>
    <p:sldId id="359" r:id="rId29"/>
    <p:sldId id="355" r:id="rId30"/>
    <p:sldId id="404" r:id="rId31"/>
    <p:sldId id="378" r:id="rId32"/>
    <p:sldId id="379" r:id="rId33"/>
    <p:sldId id="349" r:id="rId34"/>
    <p:sldId id="451" r:id="rId35"/>
    <p:sldId id="452" r:id="rId36"/>
    <p:sldId id="350" r:id="rId37"/>
    <p:sldId id="453" r:id="rId38"/>
    <p:sldId id="457" r:id="rId39"/>
    <p:sldId id="455" r:id="rId40"/>
    <p:sldId id="458" r:id="rId41"/>
    <p:sldId id="459" r:id="rId42"/>
    <p:sldId id="460" r:id="rId43"/>
    <p:sldId id="384" r:id="rId44"/>
    <p:sldId id="461" r:id="rId45"/>
    <p:sldId id="306"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FF2CC"/>
    <a:srgbClr val="FFFFFF"/>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464" autoAdjust="0"/>
    <p:restoredTop sz="86849" autoAdjust="0"/>
  </p:normalViewPr>
  <p:slideViewPr>
    <p:cSldViewPr snapToGrid="0">
      <p:cViewPr>
        <p:scale>
          <a:sx n="79" d="100"/>
          <a:sy n="79" d="100"/>
        </p:scale>
        <p:origin x="1576" y="8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00CA9-388F-4186-88EC-42B0290CD0DF}" type="datetimeFigureOut">
              <a:rPr kumimoji="1" lang="ja-JP" altLang="en-US" smtClean="0"/>
              <a:t>2024/7/24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66FA6-3A01-4EBC-8902-564F3EF7DBD0}" type="slidenum">
              <a:rPr kumimoji="1" lang="ja-JP" altLang="en-US" smtClean="0"/>
              <a:t>‹#›</a:t>
            </a:fld>
            <a:endParaRPr kumimoji="1" lang="ja-JP" altLang="en-US"/>
          </a:p>
        </p:txBody>
      </p:sp>
    </p:spTree>
    <p:extLst>
      <p:ext uri="{BB962C8B-B14F-4D97-AF65-F5344CB8AC3E}">
        <p14:creationId xmlns:p14="http://schemas.microsoft.com/office/powerpoint/2010/main" val="2751293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1</a:t>
            </a:fld>
            <a:endParaRPr kumimoji="1" lang="ja-JP" altLang="en-US"/>
          </a:p>
        </p:txBody>
      </p:sp>
    </p:spTree>
    <p:extLst>
      <p:ext uri="{BB962C8B-B14F-4D97-AF65-F5344CB8AC3E}">
        <p14:creationId xmlns:p14="http://schemas.microsoft.com/office/powerpoint/2010/main" val="248116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31</a:t>
            </a:fld>
            <a:endParaRPr kumimoji="1" lang="ja-JP" altLang="en-US"/>
          </a:p>
        </p:txBody>
      </p:sp>
    </p:spTree>
    <p:extLst>
      <p:ext uri="{BB962C8B-B14F-4D97-AF65-F5344CB8AC3E}">
        <p14:creationId xmlns:p14="http://schemas.microsoft.com/office/powerpoint/2010/main" val="112729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32</a:t>
            </a:fld>
            <a:endParaRPr kumimoji="1" lang="ja-JP" altLang="en-US"/>
          </a:p>
        </p:txBody>
      </p:sp>
    </p:spTree>
    <p:extLst>
      <p:ext uri="{BB962C8B-B14F-4D97-AF65-F5344CB8AC3E}">
        <p14:creationId xmlns:p14="http://schemas.microsoft.com/office/powerpoint/2010/main" val="3760125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34</a:t>
            </a:fld>
            <a:endParaRPr kumimoji="1" lang="ja-JP" altLang="en-US"/>
          </a:p>
        </p:txBody>
      </p:sp>
    </p:spTree>
    <p:extLst>
      <p:ext uri="{BB962C8B-B14F-4D97-AF65-F5344CB8AC3E}">
        <p14:creationId xmlns:p14="http://schemas.microsoft.com/office/powerpoint/2010/main" val="325131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41</a:t>
            </a:fld>
            <a:endParaRPr kumimoji="1" lang="ja-JP" altLang="en-US"/>
          </a:p>
        </p:txBody>
      </p:sp>
    </p:spTree>
    <p:extLst>
      <p:ext uri="{BB962C8B-B14F-4D97-AF65-F5344CB8AC3E}">
        <p14:creationId xmlns:p14="http://schemas.microsoft.com/office/powerpoint/2010/main" val="341009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61F212-0CF5-43EB-B80E-7A651D7C5D8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1021A0B-AA81-45FD-9351-C2899040DB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0631633-02A3-422C-9BF3-4B4106F0A6C8}"/>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5" name="フッター プレースホルダー 4">
            <a:extLst>
              <a:ext uri="{FF2B5EF4-FFF2-40B4-BE49-F238E27FC236}">
                <a16:creationId xmlns:a16="http://schemas.microsoft.com/office/drawing/2014/main" id="{D83A3CAC-ACDC-40FE-8C0A-C5CBFA738E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3C6AAD-B024-4D55-9E2D-B7EFC884BC5E}"/>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0354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DB216E-3C9A-4C45-A48A-3F10AA3632E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992AF92-7293-409E-A7CD-D1F15B41CB4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AF1145-1F7F-4A2F-8176-9987048E6A4F}"/>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5" name="フッター プレースホルダー 4">
            <a:extLst>
              <a:ext uri="{FF2B5EF4-FFF2-40B4-BE49-F238E27FC236}">
                <a16:creationId xmlns:a16="http://schemas.microsoft.com/office/drawing/2014/main" id="{DD46FC30-1196-4BC5-A38E-7CD8ABB54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C52D73-9CB0-4286-A655-B1CEEFCE47BF}"/>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491403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4B4DDE6-14A9-408B-86A9-E2AE5755F1C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D11354-3C91-4D89-836E-2F6D6F16EA9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96889F-8BFE-47A9-85A8-C5C048C79D07}"/>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5" name="フッター プレースホルダー 4">
            <a:extLst>
              <a:ext uri="{FF2B5EF4-FFF2-40B4-BE49-F238E27FC236}">
                <a16:creationId xmlns:a16="http://schemas.microsoft.com/office/drawing/2014/main" id="{5D30EDC9-B491-4FFD-B659-4BD03C826F1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1DB4F3-B330-4268-A44D-098D7C498569}"/>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647861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512979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草が生えた砂丘から見たビーチと海"/>
          <p:cNvSpPr>
            <a:spLocks noGrp="1"/>
          </p:cNvSpPr>
          <p:nvPr>
            <p:ph type="pic" idx="21"/>
          </p:nvPr>
        </p:nvSpPr>
        <p:spPr>
          <a:xfrm>
            <a:off x="1562984" y="-196850"/>
            <a:ext cx="9067801" cy="60452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317500" y="4756150"/>
            <a:ext cx="11557000" cy="10033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043043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C4E18-A0B9-4CE6-880C-22F9F38591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267291-648C-486B-B35A-F50EEE32A06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89CD90-2F3B-4553-BE29-E251CEF07CDF}"/>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5" name="フッター プレースホルダー 4">
            <a:extLst>
              <a:ext uri="{FF2B5EF4-FFF2-40B4-BE49-F238E27FC236}">
                <a16:creationId xmlns:a16="http://schemas.microsoft.com/office/drawing/2014/main" id="{063ADA6B-5C3B-483D-BC27-6BDB660557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183908-B898-4A88-956E-E39D25B03E65}"/>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16292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1C7A45-8DAF-4907-A17E-464DA93DB95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C45249-A97B-43FE-9ED4-9479C3BCC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94C134-065D-475A-AEBF-A147E94AE8A9}"/>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5" name="フッター プレースホルダー 4">
            <a:extLst>
              <a:ext uri="{FF2B5EF4-FFF2-40B4-BE49-F238E27FC236}">
                <a16:creationId xmlns:a16="http://schemas.microsoft.com/office/drawing/2014/main" id="{14F9B84C-3261-45FA-B130-167BDCE23E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1C26C9-83EE-4C51-943A-F9C3919D696C}"/>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79012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F7E622-FD9A-4733-A878-A76BDB0A750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40D2B4-5573-4466-8F89-4CBCE122735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8E17E4-ABCF-4C74-8D46-24C7E947B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02CC7F0-9B06-45EE-AB0F-130E771CB1EE}"/>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6" name="フッター プレースホルダー 5">
            <a:extLst>
              <a:ext uri="{FF2B5EF4-FFF2-40B4-BE49-F238E27FC236}">
                <a16:creationId xmlns:a16="http://schemas.microsoft.com/office/drawing/2014/main" id="{1D2AD4C7-9C18-40E0-81C1-4C2726ACCF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088EB7-AF44-4912-99DE-EC60BB15B9A7}"/>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17201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6214F6-4AC4-4843-BB07-383D229F60F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22FE12E-5B23-4B85-AAD8-73A09BC7EB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1316646-648A-48B3-9028-D832F8CF3E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5C19FDB-B3A9-4E19-9185-D633F726A0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E008B72-603D-4838-A66B-DED5C389E93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15B69DD-0C24-4DB9-833B-5080044CAEF9}"/>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8" name="フッター プレースホルダー 7">
            <a:extLst>
              <a:ext uri="{FF2B5EF4-FFF2-40B4-BE49-F238E27FC236}">
                <a16:creationId xmlns:a16="http://schemas.microsoft.com/office/drawing/2014/main" id="{574B87FA-47B8-42C9-A744-B623C2F8AD5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5A93B6F-9C54-4B54-956C-042CB18EF969}"/>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661208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FC004-CE92-4093-BF5D-03224951758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9613CFF-DE6B-4334-9D3C-2B3CE653982A}"/>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4" name="フッター プレースホルダー 3">
            <a:extLst>
              <a:ext uri="{FF2B5EF4-FFF2-40B4-BE49-F238E27FC236}">
                <a16:creationId xmlns:a16="http://schemas.microsoft.com/office/drawing/2014/main" id="{C701CB54-1F21-4BA3-B5F5-8E0867E826D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2A9550-11A2-4530-8C45-DA3759AA3F9A}"/>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597444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8A5108-5C60-4AA6-9B0C-36470804E94E}"/>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3" name="フッター プレースホルダー 2">
            <a:extLst>
              <a:ext uri="{FF2B5EF4-FFF2-40B4-BE49-F238E27FC236}">
                <a16:creationId xmlns:a16="http://schemas.microsoft.com/office/drawing/2014/main" id="{16122C0F-3FF7-4A76-8EFE-93F88C2974D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B3FA10-9C0B-4E5F-88EB-4F6C0D4CAFFE}"/>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3336576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A9EDF-7E47-4C47-8CD4-0851490CE0E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2C2B8E-1D68-43F8-8B5E-854FB278D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56CD822-8352-49FD-8799-3CA701510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FED4177-47E0-4F01-80D4-82F45C1BDB07}"/>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6" name="フッター プレースホルダー 5">
            <a:extLst>
              <a:ext uri="{FF2B5EF4-FFF2-40B4-BE49-F238E27FC236}">
                <a16:creationId xmlns:a16="http://schemas.microsoft.com/office/drawing/2014/main" id="{429416C8-E431-46CF-BC74-7059C537F7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D26EF0E-5586-40D6-8DDE-DD8B85499C28}"/>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09071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4B68A6-6E68-4BBF-9389-41E0AC3EE4C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13C0FC8-BC56-467E-9AC0-CE19D9ED88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85AD8FD-27A1-4C62-B7A5-159B3A9AE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AC8D2F3-0D8E-4D4E-ABC6-C68F36C340A3}"/>
              </a:ext>
            </a:extLst>
          </p:cNvPr>
          <p:cNvSpPr>
            <a:spLocks noGrp="1"/>
          </p:cNvSpPr>
          <p:nvPr>
            <p:ph type="dt" sz="half" idx="10"/>
          </p:nvPr>
        </p:nvSpPr>
        <p:spPr/>
        <p:txBody>
          <a:bodyPr/>
          <a:lstStyle/>
          <a:p>
            <a:fld id="{FDF50F5E-D807-459F-BCF4-6422207D6A49}" type="datetimeFigureOut">
              <a:rPr kumimoji="1" lang="ja-JP" altLang="en-US" smtClean="0"/>
              <a:t>2024/7/24</a:t>
            </a:fld>
            <a:endParaRPr kumimoji="1" lang="ja-JP" altLang="en-US"/>
          </a:p>
        </p:txBody>
      </p:sp>
      <p:sp>
        <p:nvSpPr>
          <p:cNvPr id="6" name="フッター プレースホルダー 5">
            <a:extLst>
              <a:ext uri="{FF2B5EF4-FFF2-40B4-BE49-F238E27FC236}">
                <a16:creationId xmlns:a16="http://schemas.microsoft.com/office/drawing/2014/main" id="{3B4CF8A8-A251-4C30-B5D1-02ACF9A25BE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B55E93-6BFE-44AE-9077-A7E5510FFADB}"/>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1540299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A3ABDAC-A6AC-41C5-A7F9-F0CA154E52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7CB444-1211-4DC1-B2AE-58EA0909A0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88A9173-6B7C-4F47-A701-6C6C38C8AC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F50F5E-D807-459F-BCF4-6422207D6A49}" type="datetimeFigureOut">
              <a:rPr kumimoji="1" lang="ja-JP" altLang="en-US" smtClean="0"/>
              <a:t>2024/7/24</a:t>
            </a:fld>
            <a:endParaRPr kumimoji="1" lang="ja-JP" altLang="en-US"/>
          </a:p>
        </p:txBody>
      </p:sp>
      <p:sp>
        <p:nvSpPr>
          <p:cNvPr id="5" name="フッター プレースホルダー 4">
            <a:extLst>
              <a:ext uri="{FF2B5EF4-FFF2-40B4-BE49-F238E27FC236}">
                <a16:creationId xmlns:a16="http://schemas.microsoft.com/office/drawing/2014/main" id="{C1A3A348-DB95-4BB6-8D8C-B5F4B35CFC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AF0675D-4C0C-4E5E-A0CA-DBE27245F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118257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54B43DD-D578-4CA4-BFD5-493957CFA766}"/>
              </a:ext>
            </a:extLst>
          </p:cNvPr>
          <p:cNvSpPr/>
          <p:nvPr/>
        </p:nvSpPr>
        <p:spPr>
          <a:xfrm>
            <a:off x="-82062" y="0"/>
            <a:ext cx="12625754" cy="7092462"/>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565150" hangingPunct="0"/>
            <a:endParaRPr kumimoji="0" lang="ja-JP" altLang="en-US" sz="1600">
              <a:solidFill>
                <a:srgbClr val="FFFFFF"/>
              </a:solidFill>
              <a:latin typeface="Graphik"/>
              <a:ea typeface="Graphik"/>
              <a:cs typeface="Graphik"/>
              <a:sym typeface="Graphik"/>
            </a:endParaRPr>
          </a:p>
        </p:txBody>
      </p:sp>
      <p:sp>
        <p:nvSpPr>
          <p:cNvPr id="189" name="四角形"/>
          <p:cNvSpPr/>
          <p:nvPr/>
        </p:nvSpPr>
        <p:spPr>
          <a:xfrm rot="19864283">
            <a:off x="3529031" y="4110703"/>
            <a:ext cx="10925065" cy="4661355"/>
          </a:xfrm>
          <a:prstGeom prst="rect">
            <a:avLst/>
          </a:prstGeom>
          <a:solidFill>
            <a:srgbClr val="0D48FF"/>
          </a:solidFill>
          <a:ln w="12700">
            <a:miter lim="400000"/>
          </a:ln>
        </p:spPr>
        <p:txBody>
          <a:bodyPr lIns="0" tIns="0" rIns="0" bIns="0" anchor="ctr"/>
          <a:lstStyle/>
          <a:p>
            <a:pPr defTabSz="412750">
              <a:defRPr sz="3200">
                <a:solidFill>
                  <a:srgbClr val="FFFFFF"/>
                </a:solidFill>
                <a:latin typeface="ヒラギノ角ゴ ProN W3"/>
                <a:ea typeface="ヒラギノ角ゴ ProN W3"/>
                <a:cs typeface="ヒラギノ角ゴ ProN W3"/>
                <a:sym typeface="ヒラギノ角ゴ ProN W3"/>
              </a:defRPr>
            </a:pPr>
            <a:endParaRPr sz="1600"/>
          </a:p>
        </p:txBody>
      </p:sp>
      <p:sp>
        <p:nvSpPr>
          <p:cNvPr id="190" name="医療とAI・ビッグデータ応用"/>
          <p:cNvSpPr txBox="1"/>
          <p:nvPr/>
        </p:nvSpPr>
        <p:spPr>
          <a:xfrm>
            <a:off x="908858" y="510861"/>
            <a:ext cx="8406147"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825500">
              <a:lnSpc>
                <a:spcPct val="100000"/>
              </a:lnSpc>
              <a:defRPr sz="10000">
                <a:solidFill>
                  <a:srgbClr val="FFFFFF"/>
                </a:solidFill>
                <a:latin typeface="ヒラギノ丸ゴ ProN W4"/>
                <a:ea typeface="ヒラギノ丸ゴ ProN W4"/>
                <a:cs typeface="ヒラギノ丸ゴ ProN W4"/>
                <a:sym typeface="ヒラギノ丸ゴ ProN W4"/>
              </a:defRPr>
            </a:lvl1pPr>
          </a:lstStyle>
          <a:p>
            <a:r>
              <a:rPr sz="5000"/>
              <a:t>医療とAI・ビッグデータ応用</a:t>
            </a:r>
          </a:p>
        </p:txBody>
      </p:sp>
      <p:sp>
        <p:nvSpPr>
          <p:cNvPr id="191" name="統合教育機構…"/>
          <p:cNvSpPr txBox="1"/>
          <p:nvPr/>
        </p:nvSpPr>
        <p:spPr>
          <a:xfrm>
            <a:off x="8495162" y="4962456"/>
            <a:ext cx="2782813" cy="11439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412750">
              <a:defRPr sz="7100">
                <a:solidFill>
                  <a:srgbClr val="FFFFFF"/>
                </a:solidFill>
                <a:latin typeface="ヒラギノ丸ゴ ProN W4"/>
                <a:ea typeface="ヒラギノ丸ゴ ProN W4"/>
                <a:cs typeface="ヒラギノ丸ゴ ProN W4"/>
                <a:sym typeface="ヒラギノ丸ゴ ProN W4"/>
              </a:defRPr>
            </a:pPr>
            <a:r>
              <a:rPr sz="3550"/>
              <a:t>統合教育機構</a:t>
            </a:r>
          </a:p>
          <a:p>
            <a:pPr defTabSz="412750">
              <a:defRPr sz="7100">
                <a:solidFill>
                  <a:srgbClr val="FFFFFF"/>
                </a:solidFill>
                <a:latin typeface="ヒラギノ丸ゴ ProN W4"/>
                <a:ea typeface="ヒラギノ丸ゴ ProN W4"/>
                <a:cs typeface="ヒラギノ丸ゴ ProN W4"/>
                <a:sym typeface="ヒラギノ丸ゴ ProN W4"/>
              </a:defRPr>
            </a:pPr>
            <a:r>
              <a:rPr sz="3550"/>
              <a:t>須藤毅顕</a:t>
            </a:r>
          </a:p>
        </p:txBody>
      </p:sp>
      <p:sp>
        <p:nvSpPr>
          <p:cNvPr id="192" name="MLP"/>
          <p:cNvSpPr txBox="1"/>
          <p:nvPr/>
        </p:nvSpPr>
        <p:spPr>
          <a:xfrm>
            <a:off x="2201944" y="1651439"/>
            <a:ext cx="5599290"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825500">
              <a:lnSpc>
                <a:spcPct val="100000"/>
              </a:lnSpc>
              <a:defRPr sz="10000">
                <a:solidFill>
                  <a:srgbClr val="FFFFFF"/>
                </a:solidFill>
                <a:latin typeface="ヒラギノ丸ゴ ProN W4"/>
                <a:ea typeface="ヒラギノ丸ゴ ProN W4"/>
                <a:cs typeface="ヒラギノ丸ゴ ProN W4"/>
                <a:sym typeface="ヒラギノ丸ゴ ProN W4"/>
              </a:defRPr>
            </a:lvl1pPr>
          </a:lstStyle>
          <a:p>
            <a:pPr algn="ctr"/>
            <a:r>
              <a:rPr lang="ja-JP" altLang="en-US" sz="5000" dirty="0"/>
              <a:t>教師なし機械学習</a:t>
            </a:r>
            <a:r>
              <a:rPr lang="en-US" altLang="ja-JP" sz="5000" dirty="0"/>
              <a:t>1</a:t>
            </a:r>
          </a:p>
          <a:p>
            <a:pPr algn="ctr"/>
            <a:r>
              <a:rPr lang="en-US" altLang="ja-JP" sz="5000" dirty="0"/>
              <a:t>(</a:t>
            </a:r>
            <a:r>
              <a:rPr lang="ja-JP" altLang="en-US" sz="5000" dirty="0"/>
              <a:t>次元削減</a:t>
            </a:r>
            <a:r>
              <a:rPr lang="en-US" altLang="ja-JP" sz="5000" dirty="0"/>
              <a:t>)</a:t>
            </a:r>
            <a:endParaRPr sz="5000" dirty="0"/>
          </a:p>
        </p:txBody>
      </p:sp>
      <p:grpSp>
        <p:nvGrpSpPr>
          <p:cNvPr id="7" name="グループ化 6">
            <a:extLst>
              <a:ext uri="{FF2B5EF4-FFF2-40B4-BE49-F238E27FC236}">
                <a16:creationId xmlns:a16="http://schemas.microsoft.com/office/drawing/2014/main" id="{D368FCF9-8A63-919F-5C66-43CA4BAC1F01}"/>
              </a:ext>
            </a:extLst>
          </p:cNvPr>
          <p:cNvGrpSpPr/>
          <p:nvPr/>
        </p:nvGrpSpPr>
        <p:grpSpPr>
          <a:xfrm>
            <a:off x="231872" y="4394200"/>
            <a:ext cx="2782813" cy="2279810"/>
            <a:chOff x="377856" y="8320613"/>
            <a:chExt cx="6776355" cy="4901656"/>
          </a:xfrm>
        </p:grpSpPr>
        <p:pic>
          <p:nvPicPr>
            <p:cNvPr id="5" name="スクリーンショット 2024-03-07 16.19.54.png" descr="スクリーンショット 2024-03-07 16.19.54.png">
              <a:extLst>
                <a:ext uri="{FF2B5EF4-FFF2-40B4-BE49-F238E27FC236}">
                  <a16:creationId xmlns:a16="http://schemas.microsoft.com/office/drawing/2014/main" id="{E6832E46-6E44-A220-3BA5-9936C8A36E71}"/>
                </a:ext>
              </a:extLst>
            </p:cNvPr>
            <p:cNvPicPr>
              <a:picLocks noChangeAspect="1"/>
            </p:cNvPicPr>
            <p:nvPr/>
          </p:nvPicPr>
          <p:blipFill>
            <a:blip r:embed="rId3"/>
            <a:stretch>
              <a:fillRect/>
            </a:stretch>
          </p:blipFill>
          <p:spPr>
            <a:xfrm>
              <a:off x="377856" y="8320613"/>
              <a:ext cx="6776355" cy="4901656"/>
            </a:xfrm>
            <a:prstGeom prst="rect">
              <a:avLst/>
            </a:prstGeom>
            <a:ln w="12700">
              <a:miter lim="400000"/>
            </a:ln>
          </p:spPr>
        </p:pic>
        <p:pic>
          <p:nvPicPr>
            <p:cNvPr id="6" name="図 5" descr="QR コード&#10;&#10;自動的に生成された説明">
              <a:extLst>
                <a:ext uri="{FF2B5EF4-FFF2-40B4-BE49-F238E27FC236}">
                  <a16:creationId xmlns:a16="http://schemas.microsoft.com/office/drawing/2014/main" id="{F67FC901-7099-D123-6A30-79BC22FF4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820" y="9707759"/>
              <a:ext cx="3456940" cy="3456940"/>
            </a:xfrm>
            <a:prstGeom prst="rect">
              <a:avLst/>
            </a:prstGeom>
          </p:spPr>
        </p:pic>
      </p:grpSp>
    </p:spTree>
    <p:extLst>
      <p:ext uri="{BB962C8B-B14F-4D97-AF65-F5344CB8AC3E}">
        <p14:creationId xmlns:p14="http://schemas.microsoft.com/office/powerpoint/2010/main" val="100180424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91567-996F-6C75-F4E5-888FA4F40E2C}"/>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569135BE-6626-33AE-1497-276EE4197DFD}"/>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D7ADB57C-5DA2-7765-32A0-BB59C77878F7}"/>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0" name="テキスト ボックス 9">
            <a:extLst>
              <a:ext uri="{FF2B5EF4-FFF2-40B4-BE49-F238E27FC236}">
                <a16:creationId xmlns:a16="http://schemas.microsoft.com/office/drawing/2014/main" id="{144C10D1-A120-1E2C-9BC3-61DCB2991079}"/>
              </a:ext>
            </a:extLst>
          </p:cNvPr>
          <p:cNvSpPr txBox="1"/>
          <p:nvPr/>
        </p:nvSpPr>
        <p:spPr>
          <a:xfrm>
            <a:off x="6748912" y="2320284"/>
            <a:ext cx="4685898" cy="400110"/>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件データで</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クラス</a:t>
            </a:r>
            <a:r>
              <a:rPr lang="en-US" altLang="ja-JP" sz="2000">
                <a:latin typeface="Hiragino Maru Gothic ProN W4" panose="020F0400000000000000" pitchFamily="34" charset="-128"/>
                <a:ea typeface="Hiragino Maru Gothic ProN W4" panose="020F0400000000000000" pitchFamily="34" charset="-128"/>
              </a:rPr>
              <a:t>50</a:t>
            </a:r>
            <a:r>
              <a:rPr lang="ja-JP" altLang="en-US" sz="2000">
                <a:latin typeface="Hiragino Maru Gothic ProN W4" panose="020F0400000000000000" pitchFamily="34" charset="-128"/>
                <a:ea typeface="Hiragino Maru Gothic ProN W4" panose="020F0400000000000000" pitchFamily="34" charset="-128"/>
              </a:rPr>
              <a:t>件の</a:t>
            </a:r>
            <a:r>
              <a:rPr lang="en-US" altLang="ja-JP" sz="2000">
                <a:latin typeface="Hiragino Maru Gothic ProN W4" panose="020F0400000000000000" pitchFamily="34" charset="-128"/>
                <a:ea typeface="Hiragino Maru Gothic ProN W4" panose="020F0400000000000000" pitchFamily="34" charset="-128"/>
              </a:rPr>
              <a:t>3</a:t>
            </a:r>
            <a:r>
              <a:rPr lang="ja-JP" altLang="en-US" sz="2000">
                <a:latin typeface="Hiragino Maru Gothic ProN W4" panose="020F0400000000000000" pitchFamily="34" charset="-128"/>
                <a:ea typeface="Hiragino Maru Gothic ProN W4" panose="020F0400000000000000" pitchFamily="34" charset="-128"/>
              </a:rPr>
              <a:t>クラス</a:t>
            </a:r>
            <a:endParaRPr kumimoji="1" lang="ja-JP" altLang="en-US" sz="2000">
              <a:latin typeface="Hiragino Maru Gothic ProN W4" panose="020F0400000000000000" pitchFamily="34" charset="-128"/>
              <a:ea typeface="Hiragino Maru Gothic ProN W4" panose="020F0400000000000000" pitchFamily="34" charset="-128"/>
            </a:endParaRPr>
          </a:p>
        </p:txBody>
      </p:sp>
      <p:pic>
        <p:nvPicPr>
          <p:cNvPr id="2" name="IMG_4222.PNG" descr="IMG_4222.PNG">
            <a:extLst>
              <a:ext uri="{FF2B5EF4-FFF2-40B4-BE49-F238E27FC236}">
                <a16:creationId xmlns:a16="http://schemas.microsoft.com/office/drawing/2014/main" id="{788BB9AB-1F1A-345B-11FB-8EA3CEB4CA8B}"/>
              </a:ext>
            </a:extLst>
          </p:cNvPr>
          <p:cNvPicPr>
            <a:picLocks noChangeAspect="1"/>
          </p:cNvPicPr>
          <p:nvPr/>
        </p:nvPicPr>
        <p:blipFill>
          <a:blip r:embed="rId2"/>
          <a:srcRect l="4954" t="22582" r="5738" b="12516"/>
          <a:stretch>
            <a:fillRect/>
          </a:stretch>
        </p:blipFill>
        <p:spPr>
          <a:xfrm>
            <a:off x="67178" y="1300925"/>
            <a:ext cx="6573362" cy="2685709"/>
          </a:xfrm>
          <a:prstGeom prst="rect">
            <a:avLst/>
          </a:prstGeom>
          <a:ln w="12700">
            <a:miter lim="400000"/>
          </a:ln>
        </p:spPr>
      </p:pic>
      <p:sp>
        <p:nvSpPr>
          <p:cNvPr id="7" name="変数4つ…">
            <a:extLst>
              <a:ext uri="{FF2B5EF4-FFF2-40B4-BE49-F238E27FC236}">
                <a16:creationId xmlns:a16="http://schemas.microsoft.com/office/drawing/2014/main" id="{D8A75BD6-6BE3-87E3-5A88-F9D20377C2F6}"/>
              </a:ext>
            </a:extLst>
          </p:cNvPr>
          <p:cNvSpPr txBox="1"/>
          <p:nvPr/>
        </p:nvSpPr>
        <p:spPr>
          <a:xfrm>
            <a:off x="901719" y="4214220"/>
            <a:ext cx="3220433"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600"/>
            </a:pPr>
            <a:r>
              <a:rPr sz="2000" dirty="0">
                <a:latin typeface="Hiragino Maru Gothic ProN W4" panose="020F0400000000000000" pitchFamily="34" charset="-128"/>
                <a:ea typeface="Hiragino Maru Gothic ProN W4" panose="020F0400000000000000" pitchFamily="34" charset="-128"/>
              </a:rPr>
              <a:t>変数4つ</a:t>
            </a:r>
          </a:p>
          <a:p>
            <a:pPr algn="l">
              <a:defRPr sz="3600"/>
            </a:pPr>
            <a:r>
              <a:rPr sz="2000" dirty="0">
                <a:latin typeface="Hiragino Maru Gothic ProN W4" panose="020F0400000000000000" pitchFamily="34" charset="-128"/>
                <a:ea typeface="Hiragino Maru Gothic ProN W4" panose="020F0400000000000000" pitchFamily="34" charset="-128"/>
              </a:rPr>
              <a:t>　Sepal(</a:t>
            </a:r>
            <a:r>
              <a:rPr sz="2000" dirty="0" err="1">
                <a:latin typeface="Hiragino Maru Gothic ProN W4" panose="020F0400000000000000" pitchFamily="34" charset="-128"/>
                <a:ea typeface="Hiragino Maru Gothic ProN W4" panose="020F0400000000000000" pitchFamily="34" charset="-128"/>
              </a:rPr>
              <a:t>がく片</a:t>
            </a:r>
            <a:r>
              <a:rPr sz="2000" dirty="0">
                <a:latin typeface="Hiragino Maru Gothic ProN W4" panose="020F0400000000000000" pitchFamily="34" charset="-128"/>
                <a:ea typeface="Hiragino Maru Gothic ProN W4" panose="020F0400000000000000" pitchFamily="34" charset="-128"/>
              </a:rPr>
              <a:t>)</a:t>
            </a:r>
            <a:r>
              <a:rPr sz="2000" dirty="0" err="1">
                <a:latin typeface="Hiragino Maru Gothic ProN W4" panose="020F0400000000000000" pitchFamily="34" charset="-128"/>
                <a:ea typeface="Hiragino Maru Gothic ProN W4" panose="020F0400000000000000" pitchFamily="34" charset="-128"/>
              </a:rPr>
              <a:t>の長さと幅</a:t>
            </a:r>
            <a:endParaRPr sz="2000" dirty="0">
              <a:latin typeface="Hiragino Maru Gothic ProN W4" panose="020F0400000000000000" pitchFamily="34" charset="-128"/>
              <a:ea typeface="Hiragino Maru Gothic ProN W4" panose="020F0400000000000000" pitchFamily="34" charset="-128"/>
            </a:endParaRPr>
          </a:p>
          <a:p>
            <a:pPr algn="l">
              <a:defRPr sz="3600"/>
            </a:pPr>
            <a:r>
              <a:rPr sz="2000" dirty="0">
                <a:latin typeface="Hiragino Maru Gothic ProN W4" panose="020F0400000000000000" pitchFamily="34" charset="-128"/>
                <a:ea typeface="Hiragino Maru Gothic ProN W4" panose="020F0400000000000000" pitchFamily="34" charset="-128"/>
              </a:rPr>
              <a:t>　Petal(</a:t>
            </a:r>
            <a:r>
              <a:rPr sz="2000" dirty="0" err="1">
                <a:latin typeface="Hiragino Maru Gothic ProN W4" panose="020F0400000000000000" pitchFamily="34" charset="-128"/>
                <a:ea typeface="Hiragino Maru Gothic ProN W4" panose="020F0400000000000000" pitchFamily="34" charset="-128"/>
              </a:rPr>
              <a:t>花びら</a:t>
            </a:r>
            <a:r>
              <a:rPr sz="2000" dirty="0">
                <a:latin typeface="Hiragino Maru Gothic ProN W4" panose="020F0400000000000000" pitchFamily="34" charset="-128"/>
                <a:ea typeface="Hiragino Maru Gothic ProN W4" panose="020F0400000000000000" pitchFamily="34" charset="-128"/>
              </a:rPr>
              <a:t>)</a:t>
            </a:r>
            <a:r>
              <a:rPr sz="2000" dirty="0" err="1">
                <a:latin typeface="Hiragino Maru Gothic ProN W4" panose="020F0400000000000000" pitchFamily="34" charset="-128"/>
                <a:ea typeface="Hiragino Maru Gothic ProN W4" panose="020F0400000000000000" pitchFamily="34" charset="-128"/>
              </a:rPr>
              <a:t>の長さと幅</a:t>
            </a:r>
            <a:endParaRPr sz="2000" dirty="0">
              <a:latin typeface="Hiragino Maru Gothic ProN W4" panose="020F0400000000000000" pitchFamily="34" charset="-128"/>
              <a:ea typeface="Hiragino Maru Gothic ProN W4" panose="020F0400000000000000" pitchFamily="34" charset="-128"/>
            </a:endParaRPr>
          </a:p>
        </p:txBody>
      </p:sp>
      <p:sp>
        <p:nvSpPr>
          <p:cNvPr id="8" name="正解が3種類(Versiclolor、Setosa、Virginica)">
            <a:extLst>
              <a:ext uri="{FF2B5EF4-FFF2-40B4-BE49-F238E27FC236}">
                <a16:creationId xmlns:a16="http://schemas.microsoft.com/office/drawing/2014/main" id="{7BCA8E72-83B8-CA69-6042-051E319B0611}"/>
              </a:ext>
            </a:extLst>
          </p:cNvPr>
          <p:cNvSpPr txBox="1"/>
          <p:nvPr/>
        </p:nvSpPr>
        <p:spPr>
          <a:xfrm>
            <a:off x="1000107" y="5404489"/>
            <a:ext cx="2218556"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pPr algn="l"/>
            <a:r>
              <a:rPr sz="1800" dirty="0">
                <a:latin typeface="Hiragino Maru Gothic ProN W4" panose="020F0400000000000000" pitchFamily="34" charset="-128"/>
                <a:ea typeface="Hiragino Maru Gothic ProN W4" panose="020F0400000000000000" pitchFamily="34" charset="-128"/>
              </a:rPr>
              <a:t>正解が3種類</a:t>
            </a:r>
            <a:endParaRPr lang="en-US" sz="1800" dirty="0">
              <a:latin typeface="Hiragino Maru Gothic ProN W4" panose="020F0400000000000000" pitchFamily="34" charset="-128"/>
              <a:ea typeface="Hiragino Maru Gothic ProN W4" panose="020F0400000000000000" pitchFamily="34" charset="-128"/>
            </a:endParaRPr>
          </a:p>
          <a:p>
            <a:pPr algn="l"/>
            <a:r>
              <a:rPr lang="ja-JP" altLang="en-US" sz="1800" dirty="0">
                <a:latin typeface="Hiragino Maru Gothic ProN W4" panose="020F0400000000000000" pitchFamily="34" charset="-128"/>
                <a:ea typeface="Hiragino Maru Gothic ProN W4" panose="020F0400000000000000" pitchFamily="34" charset="-128"/>
              </a:rPr>
              <a:t>   ヒオウギアヤメ</a:t>
            </a:r>
            <a:r>
              <a:rPr lang="en-US" altLang="ja-JP" sz="1800" dirty="0">
                <a:latin typeface="Hiragino Maru Gothic ProN W4" panose="020F0400000000000000" pitchFamily="34" charset="-128"/>
                <a:ea typeface="Hiragino Maru Gothic ProN W4" panose="020F0400000000000000" pitchFamily="34" charset="-128"/>
              </a:rPr>
              <a:t>(0)</a:t>
            </a:r>
          </a:p>
          <a:p>
            <a:pPr algn="l"/>
            <a:r>
              <a:rPr lang="ja-JP" altLang="en-US" sz="1800" dirty="0">
                <a:latin typeface="Hiragino Maru Gothic ProN W4" panose="020F0400000000000000" pitchFamily="34" charset="-128"/>
                <a:ea typeface="Hiragino Maru Gothic ProN W4" panose="020F0400000000000000" pitchFamily="34" charset="-128"/>
              </a:rPr>
              <a:t>   ブルーフラッグ</a:t>
            </a:r>
            <a:r>
              <a:rPr lang="en-US" altLang="ja-JP" sz="1800" dirty="0">
                <a:latin typeface="Hiragino Maru Gothic ProN W4" panose="020F0400000000000000" pitchFamily="34" charset="-128"/>
                <a:ea typeface="Hiragino Maru Gothic ProN W4" panose="020F0400000000000000" pitchFamily="34" charset="-128"/>
              </a:rPr>
              <a:t>(1)</a:t>
            </a:r>
          </a:p>
          <a:p>
            <a:pPr algn="l"/>
            <a:r>
              <a:rPr lang="ja-JP" altLang="en-US" sz="1800" dirty="0">
                <a:latin typeface="Hiragino Maru Gothic ProN W4" panose="020F0400000000000000" pitchFamily="34" charset="-128"/>
                <a:ea typeface="Hiragino Maru Gothic ProN W4" panose="020F0400000000000000" pitchFamily="34" charset="-128"/>
              </a:rPr>
              <a:t>   バージニカ</a:t>
            </a:r>
            <a:r>
              <a:rPr lang="en-US" altLang="ja-JP" sz="1800" dirty="0">
                <a:latin typeface="Hiragino Maru Gothic ProN W4" panose="020F0400000000000000" pitchFamily="34" charset="-128"/>
                <a:ea typeface="Hiragino Maru Gothic ProN W4" panose="020F0400000000000000" pitchFamily="34" charset="-128"/>
              </a:rPr>
              <a:t>(</a:t>
            </a:r>
            <a:r>
              <a:rPr lang="en-US" sz="1800" dirty="0">
                <a:latin typeface="Hiragino Maru Gothic ProN W4" panose="020F0400000000000000" pitchFamily="34" charset="-128"/>
                <a:ea typeface="Hiragino Maru Gothic ProN W4" panose="020F0400000000000000" pitchFamily="34" charset="-128"/>
              </a:rPr>
              <a:t>2</a:t>
            </a:r>
            <a:r>
              <a:rPr sz="1800" dirty="0">
                <a:latin typeface="Hiragino Maru Gothic ProN W4" panose="020F0400000000000000" pitchFamily="34" charset="-128"/>
                <a:ea typeface="Hiragino Maru Gothic ProN W4" panose="020F0400000000000000" pitchFamily="34" charset="-128"/>
              </a:rPr>
              <a:t>)</a:t>
            </a:r>
          </a:p>
        </p:txBody>
      </p:sp>
      <p:pic>
        <p:nvPicPr>
          <p:cNvPr id="9" name="スクリーンショット 2021-01-28 14.36.04.png" descr="スクリーンショット 2021-01-28 14.36.04.png">
            <a:extLst>
              <a:ext uri="{FF2B5EF4-FFF2-40B4-BE49-F238E27FC236}">
                <a16:creationId xmlns:a16="http://schemas.microsoft.com/office/drawing/2014/main" id="{776A663A-6B63-6CA6-D84F-99EE570A9044}"/>
              </a:ext>
            </a:extLst>
          </p:cNvPr>
          <p:cNvPicPr>
            <a:picLocks noChangeAspect="1"/>
          </p:cNvPicPr>
          <p:nvPr/>
        </p:nvPicPr>
        <p:blipFill>
          <a:blip r:embed="rId3"/>
          <a:stretch>
            <a:fillRect/>
          </a:stretch>
        </p:blipFill>
        <p:spPr>
          <a:xfrm>
            <a:off x="4439634" y="4600788"/>
            <a:ext cx="2025895" cy="1648429"/>
          </a:xfrm>
          <a:prstGeom prst="rect">
            <a:avLst/>
          </a:prstGeom>
          <a:ln w="25400">
            <a:solidFill>
              <a:srgbClr val="000000"/>
            </a:solidFill>
            <a:miter lim="400000"/>
          </a:ln>
        </p:spPr>
      </p:pic>
      <p:sp>
        <p:nvSpPr>
          <p:cNvPr id="11" name="あやめのデータ(iris.csv)">
            <a:extLst>
              <a:ext uri="{FF2B5EF4-FFF2-40B4-BE49-F238E27FC236}">
                <a16:creationId xmlns:a16="http://schemas.microsoft.com/office/drawing/2014/main" id="{542DE202-5A75-4D9D-4B78-6444100FBA94}"/>
              </a:ext>
            </a:extLst>
          </p:cNvPr>
          <p:cNvSpPr txBox="1"/>
          <p:nvPr/>
        </p:nvSpPr>
        <p:spPr>
          <a:xfrm>
            <a:off x="2492522" y="829709"/>
            <a:ext cx="220573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2400" dirty="0" err="1">
                <a:latin typeface="Hiragino Maru Gothic ProN W4" panose="020F0400000000000000" pitchFamily="34" charset="-128"/>
                <a:ea typeface="Hiragino Maru Gothic ProN W4" panose="020F0400000000000000" pitchFamily="34" charset="-128"/>
              </a:rPr>
              <a:t>あやめのデータ</a:t>
            </a:r>
            <a:endParaRPr sz="2400" dirty="0">
              <a:latin typeface="Hiragino Maru Gothic ProN W4" panose="020F0400000000000000" pitchFamily="34" charset="-128"/>
              <a:ea typeface="Hiragino Maru Gothic ProN W4" panose="020F0400000000000000" pitchFamily="34" charset="-128"/>
            </a:endParaRPr>
          </a:p>
        </p:txBody>
      </p:sp>
      <p:sp>
        <p:nvSpPr>
          <p:cNvPr id="12" name="テキスト ボックス 11">
            <a:extLst>
              <a:ext uri="{FF2B5EF4-FFF2-40B4-BE49-F238E27FC236}">
                <a16:creationId xmlns:a16="http://schemas.microsoft.com/office/drawing/2014/main" id="{40F09BD0-DEB2-32C2-C059-2EFC00439AE2}"/>
              </a:ext>
            </a:extLst>
          </p:cNvPr>
          <p:cNvSpPr txBox="1"/>
          <p:nvPr/>
        </p:nvSpPr>
        <p:spPr>
          <a:xfrm>
            <a:off x="7173707" y="3015739"/>
            <a:ext cx="4575291" cy="3170099"/>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4</a:t>
            </a:r>
            <a:r>
              <a:rPr kumimoji="1" lang="ja-JP" altLang="en-US" sz="2000">
                <a:latin typeface="Hiragino Maru Gothic ProN W4" panose="020F0400000000000000" pitchFamily="34" charset="-128"/>
                <a:ea typeface="Hiragino Maru Gothic ProN W4" panose="020F0400000000000000" pitchFamily="34" charset="-128"/>
              </a:rPr>
              <a:t>つの特徴量</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sepal length(cm) : </a:t>
            </a:r>
            <a:r>
              <a:rPr lang="ja-JP" altLang="en-US" sz="2000">
                <a:latin typeface="Hiragino Maru Gothic ProN W4" panose="020F0400000000000000" pitchFamily="34" charset="-128"/>
                <a:ea typeface="Hiragino Maru Gothic ProN W4" panose="020F0400000000000000" pitchFamily="34" charset="-128"/>
              </a:rPr>
              <a:t>萼片の長さ</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 sepal width(cm)  : </a:t>
            </a:r>
            <a:r>
              <a:rPr kumimoji="1" lang="ja-JP" altLang="en-US" sz="2000">
                <a:latin typeface="Hiragino Maru Gothic ProN W4" panose="020F0400000000000000" pitchFamily="34" charset="-128"/>
                <a:ea typeface="Hiragino Maru Gothic ProN W4" panose="020F0400000000000000" pitchFamily="34" charset="-128"/>
              </a:rPr>
              <a:t>萼片の幅</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petal length(cm) : </a:t>
            </a:r>
            <a:r>
              <a:rPr lang="ja-JP" altLang="en-US" sz="2000">
                <a:latin typeface="Hiragino Maru Gothic ProN W4" panose="020F0400000000000000" pitchFamily="34" charset="-128"/>
                <a:ea typeface="Hiragino Maru Gothic ProN W4" panose="020F0400000000000000" pitchFamily="34" charset="-128"/>
              </a:rPr>
              <a:t>花びらの長さ</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 petal width(cm)  : </a:t>
            </a:r>
            <a:r>
              <a:rPr kumimoji="1" lang="ja-JP" altLang="en-US" sz="2000">
                <a:latin typeface="Hiragino Maru Gothic ProN W4" panose="020F0400000000000000" pitchFamily="34" charset="-128"/>
                <a:ea typeface="Hiragino Maru Gothic ProN W4" panose="020F0400000000000000" pitchFamily="34" charset="-128"/>
              </a:rPr>
              <a:t>花びらの幅</a:t>
            </a:r>
            <a:endParaRPr kumimoji="1" lang="en-US" altLang="ja-JP" sz="2000">
              <a:latin typeface="Hiragino Maru Gothic ProN W4" panose="020F0400000000000000" pitchFamily="34" charset="-128"/>
              <a:ea typeface="Hiragino Maru Gothic ProN W4" panose="020F0400000000000000" pitchFamily="34" charset="-128"/>
            </a:endParaRPr>
          </a:p>
          <a:p>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3</a:t>
            </a:r>
            <a:r>
              <a:rPr kumimoji="1" lang="ja-JP" altLang="en-US" sz="2000">
                <a:latin typeface="Hiragino Maru Gothic ProN W4" panose="020F0400000000000000" pitchFamily="34" charset="-128"/>
                <a:ea typeface="Hiragino Maru Gothic ProN W4" panose="020F0400000000000000" pitchFamily="34" charset="-128"/>
              </a:rPr>
              <a:t>つのクラス</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Iris-Setosa       : </a:t>
            </a:r>
            <a:r>
              <a:rPr lang="ja-JP" altLang="en-US" sz="2000">
                <a:latin typeface="Hiragino Maru Gothic ProN W4" panose="020F0400000000000000" pitchFamily="34" charset="-128"/>
                <a:ea typeface="Hiragino Maru Gothic ProN W4" panose="020F0400000000000000" pitchFamily="34" charset="-128"/>
              </a:rPr>
              <a:t>ヒオウギアヤメ</a:t>
            </a:r>
            <a:r>
              <a:rPr lang="en-US" altLang="ja-JP" sz="2000">
                <a:latin typeface="Hiragino Maru Gothic ProN W4" panose="020F0400000000000000" pitchFamily="34" charset="-128"/>
                <a:ea typeface="Hiragino Maru Gothic ProN W4" panose="020F0400000000000000" pitchFamily="34" charset="-128"/>
              </a:rPr>
              <a:t>(0)</a:t>
            </a:r>
          </a:p>
          <a:p>
            <a:r>
              <a:rPr kumimoji="1" lang="en-US" altLang="ja-JP" sz="2000">
                <a:latin typeface="Hiragino Maru Gothic ProN W4" panose="020F0400000000000000" pitchFamily="34" charset="-128"/>
                <a:ea typeface="Hiragino Maru Gothic ProN W4" panose="020F0400000000000000" pitchFamily="34" charset="-128"/>
              </a:rPr>
              <a:t> Iris-Versicolour : </a:t>
            </a:r>
            <a:r>
              <a:rPr kumimoji="1" lang="ja-JP" altLang="en-US" sz="2000">
                <a:latin typeface="Hiragino Maru Gothic ProN W4" panose="020F0400000000000000" pitchFamily="34" charset="-128"/>
                <a:ea typeface="Hiragino Maru Gothic ProN W4" panose="020F0400000000000000" pitchFamily="34" charset="-128"/>
              </a:rPr>
              <a:t>ブルーフラッグ</a:t>
            </a:r>
            <a:r>
              <a:rPr kumimoji="1" lang="en-US" altLang="ja-JP" sz="2000">
                <a:latin typeface="Hiragino Maru Gothic ProN W4" panose="020F0400000000000000" pitchFamily="34" charset="-128"/>
                <a:ea typeface="Hiragino Maru Gothic ProN W4" panose="020F0400000000000000" pitchFamily="34" charset="-128"/>
              </a:rPr>
              <a:t>(1)</a:t>
            </a:r>
          </a:p>
          <a:p>
            <a:r>
              <a:rPr lang="en-US" altLang="ja-JP" sz="2000">
                <a:latin typeface="Hiragino Maru Gothic ProN W4" panose="020F0400000000000000" pitchFamily="34" charset="-128"/>
                <a:ea typeface="Hiragino Maru Gothic ProN W4" panose="020F0400000000000000" pitchFamily="34" charset="-128"/>
              </a:rPr>
              <a:t> Iris-Virginica     : </a:t>
            </a:r>
            <a:r>
              <a:rPr lang="ja-JP" altLang="en-US" sz="2000">
                <a:latin typeface="Hiragino Maru Gothic ProN W4" panose="020F0400000000000000" pitchFamily="34" charset="-128"/>
                <a:ea typeface="Hiragino Maru Gothic ProN W4" panose="020F0400000000000000" pitchFamily="34" charset="-128"/>
              </a:rPr>
              <a:t>バージニカ</a:t>
            </a:r>
            <a:r>
              <a:rPr lang="en-US" altLang="ja-JP" sz="2000">
                <a:latin typeface="Hiragino Maru Gothic ProN W4" panose="020F0400000000000000" pitchFamily="34" charset="-128"/>
                <a:ea typeface="Hiragino Maru Gothic ProN W4" panose="020F0400000000000000" pitchFamily="34" charset="-128"/>
              </a:rPr>
              <a:t>(2)</a:t>
            </a:r>
            <a:endParaRPr kumimoji="1" lang="ja-JP" altLang="en-US" sz="2000">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2745AE3E-867C-77AA-A8BC-2889D76EAF4C}"/>
              </a:ext>
            </a:extLst>
          </p:cNvPr>
          <p:cNvSpPr txBox="1"/>
          <p:nvPr/>
        </p:nvSpPr>
        <p:spPr>
          <a:xfrm>
            <a:off x="6572745" y="1006001"/>
            <a:ext cx="5504954" cy="461665"/>
          </a:xfrm>
          <a:prstGeom prst="rect">
            <a:avLst/>
          </a:prstGeom>
          <a:noFill/>
        </p:spPr>
        <p:txBody>
          <a:bodyPr wrap="squar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print(iris.DESCR)</a:t>
            </a:r>
            <a:r>
              <a:rPr kumimoji="1" lang="ja-JP" altLang="en-US" sz="2400">
                <a:latin typeface="Hiragino Maru Gothic ProN W4" panose="020F0400000000000000" pitchFamily="34" charset="-128"/>
                <a:ea typeface="Hiragino Maru Gothic ProN W4" panose="020F0400000000000000" pitchFamily="34" charset="-128"/>
              </a:rPr>
              <a:t>で</a:t>
            </a:r>
            <a:r>
              <a:rPr lang="ja-JP" altLang="en-US" sz="2400">
                <a:latin typeface="Hiragino Maru Gothic ProN W4" panose="020F0400000000000000" pitchFamily="34" charset="-128"/>
                <a:ea typeface="Hiragino Maru Gothic ProN W4" panose="020F0400000000000000" pitchFamily="34" charset="-128"/>
              </a:rPr>
              <a:t>説明文を表示</a:t>
            </a:r>
            <a:endParaRPr kumimoji="1" lang="ja-JP" altLang="en-US" sz="24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2806225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86D67-DE16-D485-FD5D-363A3F90A352}"/>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F9BF47D1-2DCC-E6AD-34BC-2DF95FD317B7}"/>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864E0209-4782-B1FF-25B3-28ADF3456DA9}"/>
              </a:ext>
            </a:extLst>
          </p:cNvPr>
          <p:cNvSpPr txBox="1"/>
          <p:nvPr/>
        </p:nvSpPr>
        <p:spPr>
          <a:xfrm>
            <a:off x="4224494" y="160963"/>
            <a:ext cx="3249287"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05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05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5" name="図 4" descr="テーブル&#10;&#10;自動的に生成された説明">
            <a:extLst>
              <a:ext uri="{FF2B5EF4-FFF2-40B4-BE49-F238E27FC236}">
                <a16:creationId xmlns:a16="http://schemas.microsoft.com/office/drawing/2014/main" id="{0A75CCEB-7555-52B0-2594-1E133F84A3B0}"/>
              </a:ext>
            </a:extLst>
          </p:cNvPr>
          <p:cNvPicPr>
            <a:picLocks noChangeAspect="1"/>
          </p:cNvPicPr>
          <p:nvPr/>
        </p:nvPicPr>
        <p:blipFill rotWithShape="1">
          <a:blip r:embed="rId2">
            <a:extLst>
              <a:ext uri="{28A0092B-C50C-407E-A947-70E740481C1C}">
                <a14:useLocalDpi xmlns:a14="http://schemas.microsoft.com/office/drawing/2010/main" val="0"/>
              </a:ext>
            </a:extLst>
          </a:blip>
          <a:srcRect t="2" r="29154" b="54019"/>
          <a:stretch/>
        </p:blipFill>
        <p:spPr>
          <a:xfrm>
            <a:off x="124280" y="849901"/>
            <a:ext cx="3218995" cy="2119924"/>
          </a:xfrm>
          <a:prstGeom prst="rect">
            <a:avLst/>
          </a:prstGeom>
        </p:spPr>
      </p:pic>
      <p:pic>
        <p:nvPicPr>
          <p:cNvPr id="8" name="図 7" descr="テキスト&#10;&#10;低い精度で自動的に生成された説明">
            <a:extLst>
              <a:ext uri="{FF2B5EF4-FFF2-40B4-BE49-F238E27FC236}">
                <a16:creationId xmlns:a16="http://schemas.microsoft.com/office/drawing/2014/main" id="{37B3A66C-FD48-D1F3-13B7-821A70359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38" y="3763520"/>
            <a:ext cx="6619719" cy="1845070"/>
          </a:xfrm>
          <a:prstGeom prst="rect">
            <a:avLst/>
          </a:prstGeom>
        </p:spPr>
      </p:pic>
      <p:sp>
        <p:nvSpPr>
          <p:cNvPr id="10" name="テキスト ボックス 9">
            <a:extLst>
              <a:ext uri="{FF2B5EF4-FFF2-40B4-BE49-F238E27FC236}">
                <a16:creationId xmlns:a16="http://schemas.microsoft.com/office/drawing/2014/main" id="{C28DE36D-9FA5-E155-439D-B2693BDA56E9}"/>
              </a:ext>
            </a:extLst>
          </p:cNvPr>
          <p:cNvSpPr txBox="1"/>
          <p:nvPr/>
        </p:nvSpPr>
        <p:spPr>
          <a:xfrm>
            <a:off x="6648900" y="1114549"/>
            <a:ext cx="4976042" cy="707886"/>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iris.data</a:t>
            </a:r>
            <a:r>
              <a:rPr kumimoji="1" lang="ja-JP" altLang="en-US" sz="2000">
                <a:latin typeface="Hiragino Maru Gothic ProN W4" panose="020F0400000000000000" pitchFamily="34" charset="-128"/>
                <a:ea typeface="Hiragino Maru Gothic ProN W4" panose="020F0400000000000000" pitchFamily="34" charset="-128"/>
              </a:rPr>
              <a:t>が</a:t>
            </a:r>
            <a:r>
              <a:rPr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個のアヤメの特徴量</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iris.target</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150</a:t>
            </a:r>
            <a:r>
              <a:rPr kumimoji="1" lang="ja-JP" altLang="en-US" sz="2000">
                <a:latin typeface="Hiragino Maru Gothic ProN W4" panose="020F0400000000000000" pitchFamily="34" charset="-128"/>
                <a:ea typeface="Hiragino Maru Gothic ProN W4" panose="020F0400000000000000" pitchFamily="34" charset="-128"/>
              </a:rPr>
              <a:t>個のアヤメの正解ラベル</a:t>
            </a:r>
          </a:p>
        </p:txBody>
      </p:sp>
      <p:sp>
        <p:nvSpPr>
          <p:cNvPr id="11" name="テキスト ボックス 10">
            <a:extLst>
              <a:ext uri="{FF2B5EF4-FFF2-40B4-BE49-F238E27FC236}">
                <a16:creationId xmlns:a16="http://schemas.microsoft.com/office/drawing/2014/main" id="{C67DC702-CA80-4150-4A25-BC755C373602}"/>
              </a:ext>
            </a:extLst>
          </p:cNvPr>
          <p:cNvSpPr txBox="1"/>
          <p:nvPr/>
        </p:nvSpPr>
        <p:spPr>
          <a:xfrm>
            <a:off x="3669498" y="1351906"/>
            <a:ext cx="2020105" cy="1815882"/>
          </a:xfrm>
          <a:prstGeom prst="rect">
            <a:avLst/>
          </a:prstGeom>
          <a:noFill/>
          <a:ln>
            <a:solidFill>
              <a:schemeClr val="tx1"/>
            </a:solidFill>
            <a:prstDash val="sysDash"/>
          </a:ln>
        </p:spPr>
        <p:txBody>
          <a:bodyPr wrap="none" rtlCol="0">
            <a:spAutoFit/>
          </a:bodyPr>
          <a:lstStyle/>
          <a:p>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1</a:t>
            </a:r>
            <a:r>
              <a:rPr kumimoji="1"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a:p>
            <a:r>
              <a:rPr lang="ja-JP" altLang="en-US" sz="1600">
                <a:latin typeface="Hiragino Maru Gothic ProN W4" panose="020F0400000000000000" pitchFamily="34" charset="-128"/>
                <a:ea typeface="Hiragino Maru Gothic ProN W4" panose="020F0400000000000000" pitchFamily="34" charset="-128"/>
              </a:rPr>
              <a:t>←</a:t>
            </a:r>
            <a:r>
              <a:rPr lang="en-US" altLang="ja-JP" sz="1600">
                <a:latin typeface="Hiragino Maru Gothic ProN W4" panose="020F0400000000000000" pitchFamily="34" charset="-128"/>
                <a:ea typeface="Hiragino Maru Gothic ProN W4" panose="020F0400000000000000" pitchFamily="34" charset="-128"/>
              </a:rPr>
              <a:t>2</a:t>
            </a:r>
            <a:r>
              <a:rPr lang="ja-JP" altLang="en-US" sz="1600">
                <a:latin typeface="Hiragino Maru Gothic ProN W4" panose="020F0400000000000000" pitchFamily="34" charset="-128"/>
                <a:ea typeface="Hiragino Maru Gothic ProN W4" panose="020F0400000000000000" pitchFamily="34" charset="-128"/>
              </a:rPr>
              <a:t>個目のアヤメ</a:t>
            </a:r>
            <a:endParaRPr lang="en-US" altLang="ja-JP" sz="1600">
              <a:latin typeface="Hiragino Maru Gothic ProN W4" panose="020F0400000000000000" pitchFamily="34" charset="-128"/>
              <a:ea typeface="Hiragino Maru Gothic ProN W4" panose="020F0400000000000000" pitchFamily="34" charset="-128"/>
            </a:endParaRPr>
          </a:p>
          <a:p>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3</a:t>
            </a:r>
            <a:r>
              <a:rPr kumimoji="1"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a:p>
            <a:r>
              <a:rPr lang="en-US" altLang="ja-JP" sz="1600">
                <a:latin typeface="Hiragino Maru Gothic ProN W4" panose="020F0400000000000000" pitchFamily="34" charset="-128"/>
                <a:ea typeface="Hiragino Maru Gothic ProN W4" panose="020F0400000000000000" pitchFamily="34" charset="-128"/>
              </a:rPr>
              <a:t>...</a:t>
            </a:r>
          </a:p>
          <a:p>
            <a:r>
              <a:rPr kumimoji="1" lang="en-US" altLang="ja-JP" sz="1600">
                <a:latin typeface="Hiragino Maru Gothic ProN W4" panose="020F0400000000000000" pitchFamily="34" charset="-128"/>
                <a:ea typeface="Hiragino Maru Gothic ProN W4" panose="020F0400000000000000" pitchFamily="34" charset="-128"/>
              </a:rPr>
              <a:t>...</a:t>
            </a:r>
          </a:p>
          <a:p>
            <a:r>
              <a:rPr lang="en-US" altLang="ja-JP" sz="1600">
                <a:latin typeface="Hiragino Maru Gothic ProN W4" panose="020F0400000000000000" pitchFamily="34" charset="-128"/>
                <a:ea typeface="Hiragino Maru Gothic ProN W4" panose="020F0400000000000000" pitchFamily="34" charset="-128"/>
              </a:rPr>
              <a:t>...</a:t>
            </a:r>
            <a:endParaRPr kumimoji="1" lang="en-US" altLang="ja-JP" sz="1600">
              <a:latin typeface="Hiragino Maru Gothic ProN W4" panose="020F0400000000000000" pitchFamily="34" charset="-128"/>
              <a:ea typeface="Hiragino Maru Gothic ProN W4" panose="020F0400000000000000" pitchFamily="34" charset="-128"/>
            </a:endParaRPr>
          </a:p>
          <a:p>
            <a:r>
              <a:rPr lang="ja-JP" altLang="en-US" sz="1600">
                <a:latin typeface="Hiragino Maru Gothic ProN W4" panose="020F0400000000000000" pitchFamily="34" charset="-128"/>
                <a:ea typeface="Hiragino Maru Gothic ProN W4" panose="020F0400000000000000" pitchFamily="34" charset="-128"/>
              </a:rPr>
              <a:t>←</a:t>
            </a:r>
            <a:r>
              <a:rPr lang="en-US" altLang="ja-JP" sz="1600">
                <a:latin typeface="Hiragino Maru Gothic ProN W4" panose="020F0400000000000000" pitchFamily="34" charset="-128"/>
                <a:ea typeface="Hiragino Maru Gothic ProN W4" panose="020F0400000000000000" pitchFamily="34" charset="-128"/>
              </a:rPr>
              <a:t>150</a:t>
            </a:r>
            <a:r>
              <a:rPr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p:txBody>
      </p:sp>
      <p:sp>
        <p:nvSpPr>
          <p:cNvPr id="12" name="テキスト ボックス 11">
            <a:extLst>
              <a:ext uri="{FF2B5EF4-FFF2-40B4-BE49-F238E27FC236}">
                <a16:creationId xmlns:a16="http://schemas.microsoft.com/office/drawing/2014/main" id="{E9C3D108-394A-C6A4-98B6-36A2812496EF}"/>
              </a:ext>
            </a:extLst>
          </p:cNvPr>
          <p:cNvSpPr txBox="1"/>
          <p:nvPr/>
        </p:nvSpPr>
        <p:spPr>
          <a:xfrm>
            <a:off x="737831" y="3135842"/>
            <a:ext cx="669306" cy="461665"/>
          </a:xfrm>
          <a:prstGeom prst="rect">
            <a:avLst/>
          </a:prstGeom>
          <a:solidFill>
            <a:srgbClr val="FFF2CC"/>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萼片の長さ</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3" name="テキスト ボックス 12">
            <a:extLst>
              <a:ext uri="{FF2B5EF4-FFF2-40B4-BE49-F238E27FC236}">
                <a16:creationId xmlns:a16="http://schemas.microsoft.com/office/drawing/2014/main" id="{1C0CC0DB-FF18-B6D4-F467-6DB869359D32}"/>
              </a:ext>
            </a:extLst>
          </p:cNvPr>
          <p:cNvSpPr txBox="1"/>
          <p:nvPr/>
        </p:nvSpPr>
        <p:spPr>
          <a:xfrm>
            <a:off x="1430868" y="3135841"/>
            <a:ext cx="509421" cy="461665"/>
          </a:xfrm>
          <a:prstGeom prst="rect">
            <a:avLst/>
          </a:prstGeom>
          <a:solidFill>
            <a:schemeClr val="accent1">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萼片の幅</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C43C6518-532A-736D-049E-F5D60295BBB3}"/>
              </a:ext>
            </a:extLst>
          </p:cNvPr>
          <p:cNvSpPr txBox="1"/>
          <p:nvPr/>
        </p:nvSpPr>
        <p:spPr>
          <a:xfrm>
            <a:off x="1964020" y="3135840"/>
            <a:ext cx="669306" cy="461665"/>
          </a:xfrm>
          <a:prstGeom prst="rect">
            <a:avLst/>
          </a:prstGeom>
          <a:solidFill>
            <a:schemeClr val="accent6">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花びらの長さ</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10D30E42-0AE6-1BA6-8CAB-3BEB6975973B}"/>
              </a:ext>
            </a:extLst>
          </p:cNvPr>
          <p:cNvSpPr txBox="1"/>
          <p:nvPr/>
        </p:nvSpPr>
        <p:spPr>
          <a:xfrm>
            <a:off x="2654383" y="3136987"/>
            <a:ext cx="669307" cy="461665"/>
          </a:xfrm>
          <a:prstGeom prst="rect">
            <a:avLst/>
          </a:prstGeom>
          <a:solidFill>
            <a:schemeClr val="accent2">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花びらの幅</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2" name="正方形/長方形 1">
            <a:extLst>
              <a:ext uri="{FF2B5EF4-FFF2-40B4-BE49-F238E27FC236}">
                <a16:creationId xmlns:a16="http://schemas.microsoft.com/office/drawing/2014/main" id="{090CC356-C379-57F4-68E5-BAF797661FC4}"/>
              </a:ext>
            </a:extLst>
          </p:cNvPr>
          <p:cNvSpPr/>
          <p:nvPr/>
        </p:nvSpPr>
        <p:spPr>
          <a:xfrm>
            <a:off x="1033153" y="1351906"/>
            <a:ext cx="451263" cy="1723803"/>
          </a:xfrm>
          <a:prstGeom prst="rect">
            <a:avLst/>
          </a:prstGeom>
          <a:solidFill>
            <a:srgbClr val="FFF2CC">
              <a:alpha val="4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266D5AB-0EE2-F067-ABB9-DBE56E0F11A0}"/>
              </a:ext>
            </a:extLst>
          </p:cNvPr>
          <p:cNvSpPr/>
          <p:nvPr/>
        </p:nvSpPr>
        <p:spPr>
          <a:xfrm>
            <a:off x="1565422" y="1351905"/>
            <a:ext cx="451263" cy="1723803"/>
          </a:xfrm>
          <a:prstGeom prst="rect">
            <a:avLst/>
          </a:prstGeom>
          <a:solidFill>
            <a:schemeClr val="accent1">
              <a:lumMod val="20000"/>
              <a:lumOff val="80000"/>
              <a:alpha val="4705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0BA2BF7-1FD7-00F5-DA72-A932EC8AA2A4}"/>
              </a:ext>
            </a:extLst>
          </p:cNvPr>
          <p:cNvSpPr/>
          <p:nvPr/>
        </p:nvSpPr>
        <p:spPr>
          <a:xfrm>
            <a:off x="2097691" y="1351905"/>
            <a:ext cx="451263" cy="1723803"/>
          </a:xfrm>
          <a:prstGeom prst="rect">
            <a:avLst/>
          </a:prstGeom>
          <a:solidFill>
            <a:schemeClr val="accent6">
              <a:lumMod val="20000"/>
              <a:lumOff val="80000"/>
              <a:alpha val="4705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F8F878B-980E-F834-C3B6-FE38B6760281}"/>
              </a:ext>
            </a:extLst>
          </p:cNvPr>
          <p:cNvSpPr/>
          <p:nvPr/>
        </p:nvSpPr>
        <p:spPr>
          <a:xfrm>
            <a:off x="2629960" y="1351904"/>
            <a:ext cx="451263" cy="1723803"/>
          </a:xfrm>
          <a:prstGeom prst="rect">
            <a:avLst/>
          </a:prstGeom>
          <a:solidFill>
            <a:schemeClr val="accent2">
              <a:lumMod val="20000"/>
              <a:lumOff val="80000"/>
              <a:alpha val="4705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64284F5-5EB2-E784-65BA-F17EB586F231}"/>
              </a:ext>
            </a:extLst>
          </p:cNvPr>
          <p:cNvSpPr txBox="1"/>
          <p:nvPr/>
        </p:nvSpPr>
        <p:spPr>
          <a:xfrm>
            <a:off x="1932418" y="849901"/>
            <a:ext cx="2566728" cy="400110"/>
          </a:xfrm>
          <a:prstGeom prst="rect">
            <a:avLst/>
          </a:prstGeom>
          <a:noFill/>
        </p:spPr>
        <p:txBody>
          <a:bodyPr wrap="none" rtlCol="0">
            <a:spAutoFit/>
          </a:bodyPr>
          <a:lstStyle/>
          <a:p>
            <a:r>
              <a:rPr lang="en-US" altLang="ja-JP" sz="2000">
                <a:latin typeface="Hiragino Maru Gothic ProN W4" panose="020F0400000000000000" pitchFamily="34" charset="-128"/>
                <a:ea typeface="Hiragino Maru Gothic ProN W4" panose="020F0400000000000000" pitchFamily="34" charset="-128"/>
              </a:rPr>
              <a:t>(150,4)</a:t>
            </a:r>
            <a:r>
              <a:rPr lang="ja-JP" altLang="en-US" sz="2000">
                <a:latin typeface="Hiragino Maru Gothic ProN W4" panose="020F0400000000000000" pitchFamily="34" charset="-128"/>
                <a:ea typeface="Hiragino Maru Gothic ProN W4" panose="020F0400000000000000" pitchFamily="34" charset="-128"/>
              </a:rPr>
              <a:t>の</a:t>
            </a:r>
            <a:r>
              <a:rPr lang="en-US" altLang="ja-JP" sz="2000">
                <a:latin typeface="Hiragino Maru Gothic ProN W4" panose="020F0400000000000000" pitchFamily="34" charset="-128"/>
                <a:ea typeface="Hiragino Maru Gothic ProN W4" panose="020F0400000000000000" pitchFamily="34" charset="-128"/>
              </a:rPr>
              <a:t>2</a:t>
            </a:r>
            <a:r>
              <a:rPr lang="ja-JP" altLang="en-US" sz="2000">
                <a:latin typeface="Hiragino Maru Gothic ProN W4" panose="020F0400000000000000" pitchFamily="34" charset="-128"/>
                <a:ea typeface="Hiragino Maru Gothic ProN W4" panose="020F0400000000000000" pitchFamily="34" charset="-128"/>
              </a:rPr>
              <a:t>次元配列</a:t>
            </a:r>
            <a:endParaRPr kumimoji="1" lang="ja-JP" altLang="en-US" sz="2000">
              <a:latin typeface="Hiragino Maru Gothic ProN W4" panose="020F0400000000000000" pitchFamily="34" charset="-128"/>
              <a:ea typeface="Hiragino Maru Gothic ProN W4" panose="020F0400000000000000" pitchFamily="34" charset="-128"/>
            </a:endParaRPr>
          </a:p>
        </p:txBody>
      </p:sp>
      <p:sp>
        <p:nvSpPr>
          <p:cNvPr id="19" name="テキスト ボックス 18">
            <a:extLst>
              <a:ext uri="{FF2B5EF4-FFF2-40B4-BE49-F238E27FC236}">
                <a16:creationId xmlns:a16="http://schemas.microsoft.com/office/drawing/2014/main" id="{5DE23D29-C8C2-2628-6B41-341F40CB6BA9}"/>
              </a:ext>
            </a:extLst>
          </p:cNvPr>
          <p:cNvSpPr txBox="1"/>
          <p:nvPr/>
        </p:nvSpPr>
        <p:spPr>
          <a:xfrm>
            <a:off x="1932418" y="3763520"/>
            <a:ext cx="2400016" cy="400110"/>
          </a:xfrm>
          <a:prstGeom prst="rect">
            <a:avLst/>
          </a:prstGeom>
          <a:noFill/>
        </p:spPr>
        <p:txBody>
          <a:bodyPr wrap="none" rtlCol="0">
            <a:spAutoFit/>
          </a:bodyPr>
          <a:lstStyle/>
          <a:p>
            <a:r>
              <a:rPr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の</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次元配列</a:t>
            </a:r>
            <a:endParaRPr kumimoji="1" lang="ja-JP" altLang="en-US" sz="2000">
              <a:latin typeface="Hiragino Maru Gothic ProN W4" panose="020F0400000000000000" pitchFamily="34" charset="-128"/>
              <a:ea typeface="Hiragino Maru Gothic ProN W4" panose="020F0400000000000000" pitchFamily="34" charset="-128"/>
            </a:endParaRPr>
          </a:p>
        </p:txBody>
      </p:sp>
      <p:sp>
        <p:nvSpPr>
          <p:cNvPr id="17" name="テキスト ボックス 16">
            <a:extLst>
              <a:ext uri="{FF2B5EF4-FFF2-40B4-BE49-F238E27FC236}">
                <a16:creationId xmlns:a16="http://schemas.microsoft.com/office/drawing/2014/main" id="{DD3811E1-4E3B-ABA3-D81A-E91E3EE4EB70}"/>
              </a:ext>
            </a:extLst>
          </p:cNvPr>
          <p:cNvSpPr txBox="1"/>
          <p:nvPr/>
        </p:nvSpPr>
        <p:spPr>
          <a:xfrm>
            <a:off x="7652871" y="3931726"/>
            <a:ext cx="4060727" cy="1323439"/>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iris.target</a:t>
            </a:r>
            <a:r>
              <a:rPr kumimoji="1" lang="ja-JP" altLang="en-US" sz="2000">
                <a:latin typeface="Hiragino Maru Gothic ProN W4" panose="020F0400000000000000" pitchFamily="34" charset="-128"/>
                <a:ea typeface="Hiragino Maru Gothic ProN W4" panose="020F0400000000000000" pitchFamily="34" charset="-128"/>
              </a:rPr>
              <a:t>の</a:t>
            </a:r>
            <a:endParaRPr kumimoji="1"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1-50</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0 </a:t>
            </a:r>
            <a:r>
              <a:rPr kumimoji="1" lang="ja-JP" altLang="en-US" sz="2000">
                <a:latin typeface="Hiragino Maru Gothic ProN W4" panose="020F0400000000000000" pitchFamily="34" charset="-128"/>
                <a:ea typeface="Hiragino Maru Gothic ProN W4" panose="020F0400000000000000" pitchFamily="34" charset="-128"/>
              </a:rPr>
              <a:t>　　</a:t>
            </a:r>
            <a:r>
              <a:rPr kumimoji="1" lang="en-US" altLang="ja-JP" sz="2000">
                <a:latin typeface="Hiragino Maru Gothic ProN W4" panose="020F0400000000000000" pitchFamily="34" charset="-128"/>
                <a:ea typeface="Hiragino Maru Gothic ProN W4" panose="020F0400000000000000" pitchFamily="34" charset="-128"/>
              </a:rPr>
              <a:t>(=</a:t>
            </a:r>
            <a:r>
              <a:rPr kumimoji="1" lang="ja-JP" altLang="en-US" sz="2000">
                <a:latin typeface="Hiragino Maru Gothic ProN W4" panose="020F0400000000000000" pitchFamily="34" charset="-128"/>
                <a:ea typeface="Hiragino Maru Gothic ProN W4" panose="020F0400000000000000" pitchFamily="34" charset="-128"/>
              </a:rPr>
              <a:t>ヒオウギアヤメ</a:t>
            </a:r>
            <a:r>
              <a:rPr kumimoji="1" lang="en-US" altLang="ja-JP" sz="2000">
                <a:latin typeface="Hiragino Maru Gothic ProN W4" panose="020F0400000000000000" pitchFamily="34" charset="-128"/>
                <a:ea typeface="Hiragino Maru Gothic ProN W4" panose="020F0400000000000000" pitchFamily="34" charset="-128"/>
              </a:rPr>
              <a:t>)</a:t>
            </a:r>
          </a:p>
          <a:p>
            <a:r>
              <a:rPr lang="en-US" altLang="ja-JP" sz="2000">
                <a:latin typeface="Hiragino Maru Gothic ProN W4" panose="020F0400000000000000" pitchFamily="34" charset="-128"/>
                <a:ea typeface="Hiragino Maru Gothic ProN W4" panose="020F0400000000000000" pitchFamily="34" charset="-128"/>
              </a:rPr>
              <a:t>51-100</a:t>
            </a:r>
            <a:r>
              <a:rPr lang="ja-JP" altLang="en-US" sz="2000">
                <a:latin typeface="Hiragino Maru Gothic ProN W4" panose="020F0400000000000000" pitchFamily="34" charset="-128"/>
                <a:ea typeface="Hiragino Maru Gothic ProN W4" panose="020F0400000000000000" pitchFamily="34" charset="-128"/>
              </a:rPr>
              <a:t>が</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　</a:t>
            </a:r>
            <a:r>
              <a:rPr lang="en-US" altLang="ja-JP" sz="2000">
                <a:latin typeface="Hiragino Maru Gothic ProN W4" panose="020F0400000000000000" pitchFamily="34" charset="-128"/>
                <a:ea typeface="Hiragino Maru Gothic ProN W4" panose="020F0400000000000000" pitchFamily="34" charset="-128"/>
              </a:rPr>
              <a:t>(=</a:t>
            </a:r>
            <a:r>
              <a:rPr lang="ja-JP" altLang="en-US" sz="2000">
                <a:latin typeface="Hiragino Maru Gothic ProN W4" panose="020F0400000000000000" pitchFamily="34" charset="-128"/>
                <a:ea typeface="Hiragino Maru Gothic ProN W4" panose="020F0400000000000000" pitchFamily="34" charset="-128"/>
              </a:rPr>
              <a:t>ブルーフラッグ</a:t>
            </a:r>
            <a:r>
              <a:rPr lang="en-US" altLang="ja-JP" sz="2000">
                <a:latin typeface="Hiragino Maru Gothic ProN W4" panose="020F0400000000000000" pitchFamily="34" charset="-128"/>
                <a:ea typeface="Hiragino Maru Gothic ProN W4" panose="020F0400000000000000" pitchFamily="34" charset="-128"/>
              </a:rPr>
              <a:t>)</a:t>
            </a:r>
          </a:p>
          <a:p>
            <a:r>
              <a:rPr kumimoji="1" lang="en-US" altLang="ja-JP" sz="2000">
                <a:latin typeface="Hiragino Maru Gothic ProN W4" panose="020F0400000000000000" pitchFamily="34" charset="-128"/>
                <a:ea typeface="Hiragino Maru Gothic ProN W4" panose="020F0400000000000000" pitchFamily="34" charset="-128"/>
              </a:rPr>
              <a:t>101-151</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2 (=</a:t>
            </a:r>
            <a:r>
              <a:rPr kumimoji="1" lang="ja-JP" altLang="en-US" sz="2000">
                <a:latin typeface="Hiragino Maru Gothic ProN W4" panose="020F0400000000000000" pitchFamily="34" charset="-128"/>
                <a:ea typeface="Hiragino Maru Gothic ProN W4" panose="020F0400000000000000" pitchFamily="34" charset="-128"/>
              </a:rPr>
              <a:t>バージニカ</a:t>
            </a:r>
            <a:r>
              <a:rPr kumimoji="1" lang="en-US" altLang="ja-JP" sz="2000">
                <a:latin typeface="Hiragino Maru Gothic ProN W4" panose="020F0400000000000000" pitchFamily="34" charset="-128"/>
                <a:ea typeface="Hiragino Maru Gothic ProN W4" panose="020F0400000000000000" pitchFamily="34" charset="-128"/>
              </a:rPr>
              <a:t>) </a:t>
            </a:r>
            <a:endParaRPr kumimoji="1" lang="ja-JP" altLang="en-US" sz="20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3135423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83809-B6AF-BC44-58AB-773CC3D49822}"/>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763BCEE0-7E1A-EE2D-26DE-513D8EF3E453}"/>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4F360E49-02C5-264E-C805-5B9139FE8E25}"/>
              </a:ext>
            </a:extLst>
          </p:cNvPr>
          <p:cNvSpPr txBox="1"/>
          <p:nvPr/>
        </p:nvSpPr>
        <p:spPr>
          <a:xfrm>
            <a:off x="4224494" y="160963"/>
            <a:ext cx="3249287"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05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05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5" name="図 4" descr="テーブル&#10;&#10;自動的に生成された説明">
            <a:extLst>
              <a:ext uri="{FF2B5EF4-FFF2-40B4-BE49-F238E27FC236}">
                <a16:creationId xmlns:a16="http://schemas.microsoft.com/office/drawing/2014/main" id="{AD2ECCEC-BDCF-02B5-183F-D58DD7DC9C9E}"/>
              </a:ext>
            </a:extLst>
          </p:cNvPr>
          <p:cNvPicPr>
            <a:picLocks noChangeAspect="1"/>
          </p:cNvPicPr>
          <p:nvPr/>
        </p:nvPicPr>
        <p:blipFill rotWithShape="1">
          <a:blip r:embed="rId2">
            <a:extLst>
              <a:ext uri="{28A0092B-C50C-407E-A947-70E740481C1C}">
                <a14:useLocalDpi xmlns:a14="http://schemas.microsoft.com/office/drawing/2010/main" val="0"/>
              </a:ext>
            </a:extLst>
          </a:blip>
          <a:srcRect t="2" r="29154" b="54019"/>
          <a:stretch/>
        </p:blipFill>
        <p:spPr>
          <a:xfrm>
            <a:off x="124280" y="849901"/>
            <a:ext cx="3218995" cy="2119924"/>
          </a:xfrm>
          <a:prstGeom prst="rect">
            <a:avLst/>
          </a:prstGeom>
        </p:spPr>
      </p:pic>
      <p:pic>
        <p:nvPicPr>
          <p:cNvPr id="8" name="図 7" descr="テキスト&#10;&#10;低い精度で自動的に生成された説明">
            <a:extLst>
              <a:ext uri="{FF2B5EF4-FFF2-40B4-BE49-F238E27FC236}">
                <a16:creationId xmlns:a16="http://schemas.microsoft.com/office/drawing/2014/main" id="{200EB091-1525-FE94-A817-54F8BC62A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38" y="3763520"/>
            <a:ext cx="6619719" cy="1845070"/>
          </a:xfrm>
          <a:prstGeom prst="rect">
            <a:avLst/>
          </a:prstGeom>
        </p:spPr>
      </p:pic>
      <p:sp>
        <p:nvSpPr>
          <p:cNvPr id="10" name="テキスト ボックス 9">
            <a:extLst>
              <a:ext uri="{FF2B5EF4-FFF2-40B4-BE49-F238E27FC236}">
                <a16:creationId xmlns:a16="http://schemas.microsoft.com/office/drawing/2014/main" id="{CBFF0A74-1468-DD69-02FB-EABE936BA933}"/>
              </a:ext>
            </a:extLst>
          </p:cNvPr>
          <p:cNvSpPr txBox="1"/>
          <p:nvPr/>
        </p:nvSpPr>
        <p:spPr>
          <a:xfrm>
            <a:off x="6648900" y="1114549"/>
            <a:ext cx="4976042" cy="707886"/>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iris.data</a:t>
            </a:r>
            <a:r>
              <a:rPr kumimoji="1" lang="ja-JP" altLang="en-US" sz="2000">
                <a:latin typeface="Hiragino Maru Gothic ProN W4" panose="020F0400000000000000" pitchFamily="34" charset="-128"/>
                <a:ea typeface="Hiragino Maru Gothic ProN W4" panose="020F0400000000000000" pitchFamily="34" charset="-128"/>
              </a:rPr>
              <a:t>が</a:t>
            </a:r>
            <a:r>
              <a:rPr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個のアヤメの特徴量</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iris.target</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150</a:t>
            </a:r>
            <a:r>
              <a:rPr kumimoji="1" lang="ja-JP" altLang="en-US" sz="2000">
                <a:latin typeface="Hiragino Maru Gothic ProN W4" panose="020F0400000000000000" pitchFamily="34" charset="-128"/>
                <a:ea typeface="Hiragino Maru Gothic ProN W4" panose="020F0400000000000000" pitchFamily="34" charset="-128"/>
              </a:rPr>
              <a:t>個のアヤメの正解ラベル</a:t>
            </a:r>
          </a:p>
        </p:txBody>
      </p:sp>
      <p:sp>
        <p:nvSpPr>
          <p:cNvPr id="11" name="テキスト ボックス 10">
            <a:extLst>
              <a:ext uri="{FF2B5EF4-FFF2-40B4-BE49-F238E27FC236}">
                <a16:creationId xmlns:a16="http://schemas.microsoft.com/office/drawing/2014/main" id="{D054E1EB-F7DB-DFD4-888F-A247754D2E25}"/>
              </a:ext>
            </a:extLst>
          </p:cNvPr>
          <p:cNvSpPr txBox="1"/>
          <p:nvPr/>
        </p:nvSpPr>
        <p:spPr>
          <a:xfrm>
            <a:off x="3669498" y="1351906"/>
            <a:ext cx="2020105" cy="1815882"/>
          </a:xfrm>
          <a:prstGeom prst="rect">
            <a:avLst/>
          </a:prstGeom>
          <a:noFill/>
          <a:ln>
            <a:solidFill>
              <a:schemeClr val="tx1"/>
            </a:solidFill>
            <a:prstDash val="sysDash"/>
          </a:ln>
        </p:spPr>
        <p:txBody>
          <a:bodyPr wrap="none" rtlCol="0">
            <a:spAutoFit/>
          </a:bodyPr>
          <a:lstStyle/>
          <a:p>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1</a:t>
            </a:r>
            <a:r>
              <a:rPr kumimoji="1"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a:p>
            <a:r>
              <a:rPr lang="ja-JP" altLang="en-US" sz="1600">
                <a:latin typeface="Hiragino Maru Gothic ProN W4" panose="020F0400000000000000" pitchFamily="34" charset="-128"/>
                <a:ea typeface="Hiragino Maru Gothic ProN W4" panose="020F0400000000000000" pitchFamily="34" charset="-128"/>
              </a:rPr>
              <a:t>←</a:t>
            </a:r>
            <a:r>
              <a:rPr lang="en-US" altLang="ja-JP" sz="1600">
                <a:latin typeface="Hiragino Maru Gothic ProN W4" panose="020F0400000000000000" pitchFamily="34" charset="-128"/>
                <a:ea typeface="Hiragino Maru Gothic ProN W4" panose="020F0400000000000000" pitchFamily="34" charset="-128"/>
              </a:rPr>
              <a:t>2</a:t>
            </a:r>
            <a:r>
              <a:rPr lang="ja-JP" altLang="en-US" sz="1600">
                <a:latin typeface="Hiragino Maru Gothic ProN W4" panose="020F0400000000000000" pitchFamily="34" charset="-128"/>
                <a:ea typeface="Hiragino Maru Gothic ProN W4" panose="020F0400000000000000" pitchFamily="34" charset="-128"/>
              </a:rPr>
              <a:t>個目のアヤメ</a:t>
            </a:r>
            <a:endParaRPr lang="en-US" altLang="ja-JP" sz="1600">
              <a:latin typeface="Hiragino Maru Gothic ProN W4" panose="020F0400000000000000" pitchFamily="34" charset="-128"/>
              <a:ea typeface="Hiragino Maru Gothic ProN W4" panose="020F0400000000000000" pitchFamily="34" charset="-128"/>
            </a:endParaRPr>
          </a:p>
          <a:p>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3</a:t>
            </a:r>
            <a:r>
              <a:rPr kumimoji="1"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a:p>
            <a:r>
              <a:rPr lang="en-US" altLang="ja-JP" sz="1600">
                <a:latin typeface="Hiragino Maru Gothic ProN W4" panose="020F0400000000000000" pitchFamily="34" charset="-128"/>
                <a:ea typeface="Hiragino Maru Gothic ProN W4" panose="020F0400000000000000" pitchFamily="34" charset="-128"/>
              </a:rPr>
              <a:t>...</a:t>
            </a:r>
          </a:p>
          <a:p>
            <a:r>
              <a:rPr kumimoji="1" lang="en-US" altLang="ja-JP" sz="1600">
                <a:latin typeface="Hiragino Maru Gothic ProN W4" panose="020F0400000000000000" pitchFamily="34" charset="-128"/>
                <a:ea typeface="Hiragino Maru Gothic ProN W4" panose="020F0400000000000000" pitchFamily="34" charset="-128"/>
              </a:rPr>
              <a:t>...</a:t>
            </a:r>
          </a:p>
          <a:p>
            <a:r>
              <a:rPr lang="en-US" altLang="ja-JP" sz="1600">
                <a:latin typeface="Hiragino Maru Gothic ProN W4" panose="020F0400000000000000" pitchFamily="34" charset="-128"/>
                <a:ea typeface="Hiragino Maru Gothic ProN W4" panose="020F0400000000000000" pitchFamily="34" charset="-128"/>
              </a:rPr>
              <a:t>...</a:t>
            </a:r>
            <a:endParaRPr kumimoji="1" lang="en-US" altLang="ja-JP" sz="1600">
              <a:latin typeface="Hiragino Maru Gothic ProN W4" panose="020F0400000000000000" pitchFamily="34" charset="-128"/>
              <a:ea typeface="Hiragino Maru Gothic ProN W4" panose="020F0400000000000000" pitchFamily="34" charset="-128"/>
            </a:endParaRPr>
          </a:p>
          <a:p>
            <a:r>
              <a:rPr lang="ja-JP" altLang="en-US" sz="1600">
                <a:latin typeface="Hiragino Maru Gothic ProN W4" panose="020F0400000000000000" pitchFamily="34" charset="-128"/>
                <a:ea typeface="Hiragino Maru Gothic ProN W4" panose="020F0400000000000000" pitchFamily="34" charset="-128"/>
              </a:rPr>
              <a:t>←</a:t>
            </a:r>
            <a:r>
              <a:rPr lang="en-US" altLang="ja-JP" sz="1600">
                <a:latin typeface="Hiragino Maru Gothic ProN W4" panose="020F0400000000000000" pitchFamily="34" charset="-128"/>
                <a:ea typeface="Hiragino Maru Gothic ProN W4" panose="020F0400000000000000" pitchFamily="34" charset="-128"/>
              </a:rPr>
              <a:t>150</a:t>
            </a:r>
            <a:r>
              <a:rPr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p:txBody>
      </p:sp>
      <p:sp>
        <p:nvSpPr>
          <p:cNvPr id="12" name="テキスト ボックス 11">
            <a:extLst>
              <a:ext uri="{FF2B5EF4-FFF2-40B4-BE49-F238E27FC236}">
                <a16:creationId xmlns:a16="http://schemas.microsoft.com/office/drawing/2014/main" id="{7A38EB86-18D7-57C3-2839-838F7DB55CD0}"/>
              </a:ext>
            </a:extLst>
          </p:cNvPr>
          <p:cNvSpPr txBox="1"/>
          <p:nvPr/>
        </p:nvSpPr>
        <p:spPr>
          <a:xfrm>
            <a:off x="737831" y="3135842"/>
            <a:ext cx="669306" cy="461665"/>
          </a:xfrm>
          <a:prstGeom prst="rect">
            <a:avLst/>
          </a:prstGeom>
          <a:solidFill>
            <a:srgbClr val="FFF2CC"/>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萼片の長さ</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3" name="テキスト ボックス 12">
            <a:extLst>
              <a:ext uri="{FF2B5EF4-FFF2-40B4-BE49-F238E27FC236}">
                <a16:creationId xmlns:a16="http://schemas.microsoft.com/office/drawing/2014/main" id="{B675651D-FB93-7883-3E81-9FAE3640BAB1}"/>
              </a:ext>
            </a:extLst>
          </p:cNvPr>
          <p:cNvSpPr txBox="1"/>
          <p:nvPr/>
        </p:nvSpPr>
        <p:spPr>
          <a:xfrm>
            <a:off x="1430868" y="3135841"/>
            <a:ext cx="509421" cy="461665"/>
          </a:xfrm>
          <a:prstGeom prst="rect">
            <a:avLst/>
          </a:prstGeom>
          <a:solidFill>
            <a:schemeClr val="accent1">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萼片の幅</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DAE1A134-627A-E77E-6906-D3630A16C3E8}"/>
              </a:ext>
            </a:extLst>
          </p:cNvPr>
          <p:cNvSpPr txBox="1"/>
          <p:nvPr/>
        </p:nvSpPr>
        <p:spPr>
          <a:xfrm>
            <a:off x="1964020" y="3135840"/>
            <a:ext cx="669306" cy="461665"/>
          </a:xfrm>
          <a:prstGeom prst="rect">
            <a:avLst/>
          </a:prstGeom>
          <a:solidFill>
            <a:schemeClr val="accent6">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花びらの長さ</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037A1C0D-03C6-84D7-136F-AEFE201D1FBC}"/>
              </a:ext>
            </a:extLst>
          </p:cNvPr>
          <p:cNvSpPr txBox="1"/>
          <p:nvPr/>
        </p:nvSpPr>
        <p:spPr>
          <a:xfrm>
            <a:off x="2654383" y="3136987"/>
            <a:ext cx="669307" cy="461665"/>
          </a:xfrm>
          <a:prstGeom prst="rect">
            <a:avLst/>
          </a:prstGeom>
          <a:solidFill>
            <a:schemeClr val="accent2">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花びらの幅</a:t>
            </a:r>
            <a:endParaRPr kumimoji="1" lang="en-US" altLang="ja-JP" sz="1200">
              <a:latin typeface="Hiragino Maru Gothic ProN W4" panose="020F0400000000000000" pitchFamily="34" charset="-128"/>
              <a:ea typeface="Hiragino Maru Gothic ProN W4" panose="020F0400000000000000" pitchFamily="34" charset="-128"/>
            </a:endParaRPr>
          </a:p>
        </p:txBody>
      </p:sp>
      <p:pic>
        <p:nvPicPr>
          <p:cNvPr id="17" name="図 16" descr="テキスト&#10;&#10;自動的に生成された説明">
            <a:extLst>
              <a:ext uri="{FF2B5EF4-FFF2-40B4-BE49-F238E27FC236}">
                <a16:creationId xmlns:a16="http://schemas.microsoft.com/office/drawing/2014/main" id="{BCA381B8-1616-DDD4-CFE2-2EB1B20DF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638" y="5641094"/>
            <a:ext cx="2327640" cy="1216906"/>
          </a:xfrm>
          <a:prstGeom prst="rect">
            <a:avLst/>
          </a:prstGeom>
        </p:spPr>
      </p:pic>
      <p:sp>
        <p:nvSpPr>
          <p:cNvPr id="18" name="テキスト ボックス 17">
            <a:extLst>
              <a:ext uri="{FF2B5EF4-FFF2-40B4-BE49-F238E27FC236}">
                <a16:creationId xmlns:a16="http://schemas.microsoft.com/office/drawing/2014/main" id="{9156FA81-59CF-ED6A-0268-49A192C843A4}"/>
              </a:ext>
            </a:extLst>
          </p:cNvPr>
          <p:cNvSpPr txBox="1"/>
          <p:nvPr/>
        </p:nvSpPr>
        <p:spPr>
          <a:xfrm>
            <a:off x="3481341" y="5850379"/>
            <a:ext cx="5229317" cy="707886"/>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iris.data[0]</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個目のアヤメの特徴量</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iris.target[0]</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1</a:t>
            </a:r>
            <a:r>
              <a:rPr kumimoji="1" lang="ja-JP" altLang="en-US" sz="2000">
                <a:latin typeface="Hiragino Maru Gothic ProN W4" panose="020F0400000000000000" pitchFamily="34" charset="-128"/>
                <a:ea typeface="Hiragino Maru Gothic ProN W4" panose="020F0400000000000000" pitchFamily="34" charset="-128"/>
              </a:rPr>
              <a:t>個目のアヤメの正解ラベル</a:t>
            </a:r>
          </a:p>
        </p:txBody>
      </p:sp>
      <p:sp>
        <p:nvSpPr>
          <p:cNvPr id="16" name="正方形/長方形 15">
            <a:extLst>
              <a:ext uri="{FF2B5EF4-FFF2-40B4-BE49-F238E27FC236}">
                <a16:creationId xmlns:a16="http://schemas.microsoft.com/office/drawing/2014/main" id="{6A3CF250-734A-00CA-EBE2-E4CE18E2A925}"/>
              </a:ext>
            </a:extLst>
          </p:cNvPr>
          <p:cNvSpPr/>
          <p:nvPr/>
        </p:nvSpPr>
        <p:spPr>
          <a:xfrm>
            <a:off x="985652" y="1351906"/>
            <a:ext cx="2101932" cy="2750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407229-1BEB-F884-804D-58A20EA9F20B}"/>
              </a:ext>
            </a:extLst>
          </p:cNvPr>
          <p:cNvSpPr/>
          <p:nvPr/>
        </p:nvSpPr>
        <p:spPr>
          <a:xfrm>
            <a:off x="1033152" y="4193237"/>
            <a:ext cx="237508" cy="283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4420289-7E70-28C4-07CF-6BDF26C75FA7}"/>
              </a:ext>
            </a:extLst>
          </p:cNvPr>
          <p:cNvSpPr txBox="1"/>
          <p:nvPr/>
        </p:nvSpPr>
        <p:spPr>
          <a:xfrm>
            <a:off x="1932418" y="849901"/>
            <a:ext cx="2566728" cy="400110"/>
          </a:xfrm>
          <a:prstGeom prst="rect">
            <a:avLst/>
          </a:prstGeom>
          <a:noFill/>
        </p:spPr>
        <p:txBody>
          <a:bodyPr wrap="none" rtlCol="0">
            <a:spAutoFit/>
          </a:bodyPr>
          <a:lstStyle/>
          <a:p>
            <a:r>
              <a:rPr lang="en-US" altLang="ja-JP" sz="2000">
                <a:latin typeface="Hiragino Maru Gothic ProN W4" panose="020F0400000000000000" pitchFamily="34" charset="-128"/>
                <a:ea typeface="Hiragino Maru Gothic ProN W4" panose="020F0400000000000000" pitchFamily="34" charset="-128"/>
              </a:rPr>
              <a:t>(150,4)</a:t>
            </a:r>
            <a:r>
              <a:rPr lang="ja-JP" altLang="en-US" sz="2000">
                <a:latin typeface="Hiragino Maru Gothic ProN W4" panose="020F0400000000000000" pitchFamily="34" charset="-128"/>
                <a:ea typeface="Hiragino Maru Gothic ProN W4" panose="020F0400000000000000" pitchFamily="34" charset="-128"/>
              </a:rPr>
              <a:t>の</a:t>
            </a:r>
            <a:r>
              <a:rPr lang="en-US" altLang="ja-JP" sz="2000">
                <a:latin typeface="Hiragino Maru Gothic ProN W4" panose="020F0400000000000000" pitchFamily="34" charset="-128"/>
                <a:ea typeface="Hiragino Maru Gothic ProN W4" panose="020F0400000000000000" pitchFamily="34" charset="-128"/>
              </a:rPr>
              <a:t>2</a:t>
            </a:r>
            <a:r>
              <a:rPr lang="ja-JP" altLang="en-US" sz="2000">
                <a:latin typeface="Hiragino Maru Gothic ProN W4" panose="020F0400000000000000" pitchFamily="34" charset="-128"/>
                <a:ea typeface="Hiragino Maru Gothic ProN W4" panose="020F0400000000000000" pitchFamily="34" charset="-128"/>
              </a:rPr>
              <a:t>次元配列</a:t>
            </a:r>
            <a:endParaRPr kumimoji="1" lang="ja-JP" altLang="en-US" sz="2000">
              <a:latin typeface="Hiragino Maru Gothic ProN W4" panose="020F0400000000000000" pitchFamily="34" charset="-128"/>
              <a:ea typeface="Hiragino Maru Gothic ProN W4" panose="020F0400000000000000" pitchFamily="34" charset="-128"/>
            </a:endParaRPr>
          </a:p>
        </p:txBody>
      </p:sp>
      <p:sp>
        <p:nvSpPr>
          <p:cNvPr id="7" name="テキスト ボックス 6">
            <a:extLst>
              <a:ext uri="{FF2B5EF4-FFF2-40B4-BE49-F238E27FC236}">
                <a16:creationId xmlns:a16="http://schemas.microsoft.com/office/drawing/2014/main" id="{1621A3F5-7CCC-711D-466A-14451700109C}"/>
              </a:ext>
            </a:extLst>
          </p:cNvPr>
          <p:cNvSpPr txBox="1"/>
          <p:nvPr/>
        </p:nvSpPr>
        <p:spPr>
          <a:xfrm>
            <a:off x="1932418" y="3763520"/>
            <a:ext cx="2400016" cy="400110"/>
          </a:xfrm>
          <a:prstGeom prst="rect">
            <a:avLst/>
          </a:prstGeom>
          <a:noFill/>
        </p:spPr>
        <p:txBody>
          <a:bodyPr wrap="none" rtlCol="0">
            <a:spAutoFit/>
          </a:bodyPr>
          <a:lstStyle/>
          <a:p>
            <a:r>
              <a:rPr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の</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次元配列</a:t>
            </a:r>
            <a:endParaRPr kumimoji="1" lang="ja-JP" altLang="en-US" sz="2000">
              <a:latin typeface="Hiragino Maru Gothic ProN W4" panose="020F0400000000000000" pitchFamily="34" charset="-128"/>
              <a:ea typeface="Hiragino Maru Gothic ProN W4" panose="020F0400000000000000" pitchFamily="34" charset="-128"/>
            </a:endParaRPr>
          </a:p>
        </p:txBody>
      </p:sp>
      <p:sp>
        <p:nvSpPr>
          <p:cNvPr id="9" name="テキスト ボックス 8">
            <a:extLst>
              <a:ext uri="{FF2B5EF4-FFF2-40B4-BE49-F238E27FC236}">
                <a16:creationId xmlns:a16="http://schemas.microsoft.com/office/drawing/2014/main" id="{937CC56F-6200-F653-1D79-09A7FF649A87}"/>
              </a:ext>
            </a:extLst>
          </p:cNvPr>
          <p:cNvSpPr txBox="1"/>
          <p:nvPr/>
        </p:nvSpPr>
        <p:spPr>
          <a:xfrm>
            <a:off x="7652871" y="3931726"/>
            <a:ext cx="4060727" cy="1323439"/>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iris.target</a:t>
            </a:r>
            <a:r>
              <a:rPr kumimoji="1" lang="ja-JP" altLang="en-US" sz="2000">
                <a:latin typeface="Hiragino Maru Gothic ProN W4" panose="020F0400000000000000" pitchFamily="34" charset="-128"/>
                <a:ea typeface="Hiragino Maru Gothic ProN W4" panose="020F0400000000000000" pitchFamily="34" charset="-128"/>
              </a:rPr>
              <a:t>の</a:t>
            </a:r>
            <a:endParaRPr kumimoji="1"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1-50</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0 </a:t>
            </a:r>
            <a:r>
              <a:rPr kumimoji="1" lang="ja-JP" altLang="en-US" sz="2000">
                <a:latin typeface="Hiragino Maru Gothic ProN W4" panose="020F0400000000000000" pitchFamily="34" charset="-128"/>
                <a:ea typeface="Hiragino Maru Gothic ProN W4" panose="020F0400000000000000" pitchFamily="34" charset="-128"/>
              </a:rPr>
              <a:t>　　</a:t>
            </a:r>
            <a:r>
              <a:rPr kumimoji="1" lang="en-US" altLang="ja-JP" sz="2000">
                <a:latin typeface="Hiragino Maru Gothic ProN W4" panose="020F0400000000000000" pitchFamily="34" charset="-128"/>
                <a:ea typeface="Hiragino Maru Gothic ProN W4" panose="020F0400000000000000" pitchFamily="34" charset="-128"/>
              </a:rPr>
              <a:t>(=</a:t>
            </a:r>
            <a:r>
              <a:rPr kumimoji="1" lang="ja-JP" altLang="en-US" sz="2000">
                <a:latin typeface="Hiragino Maru Gothic ProN W4" panose="020F0400000000000000" pitchFamily="34" charset="-128"/>
                <a:ea typeface="Hiragino Maru Gothic ProN W4" panose="020F0400000000000000" pitchFamily="34" charset="-128"/>
              </a:rPr>
              <a:t>ヒオウギアヤメ</a:t>
            </a:r>
            <a:r>
              <a:rPr kumimoji="1" lang="en-US" altLang="ja-JP" sz="2000">
                <a:latin typeface="Hiragino Maru Gothic ProN W4" panose="020F0400000000000000" pitchFamily="34" charset="-128"/>
                <a:ea typeface="Hiragino Maru Gothic ProN W4" panose="020F0400000000000000" pitchFamily="34" charset="-128"/>
              </a:rPr>
              <a:t>)</a:t>
            </a:r>
          </a:p>
          <a:p>
            <a:r>
              <a:rPr lang="en-US" altLang="ja-JP" sz="2000">
                <a:latin typeface="Hiragino Maru Gothic ProN W4" panose="020F0400000000000000" pitchFamily="34" charset="-128"/>
                <a:ea typeface="Hiragino Maru Gothic ProN W4" panose="020F0400000000000000" pitchFamily="34" charset="-128"/>
              </a:rPr>
              <a:t>51-100</a:t>
            </a:r>
            <a:r>
              <a:rPr lang="ja-JP" altLang="en-US" sz="2000">
                <a:latin typeface="Hiragino Maru Gothic ProN W4" panose="020F0400000000000000" pitchFamily="34" charset="-128"/>
                <a:ea typeface="Hiragino Maru Gothic ProN W4" panose="020F0400000000000000" pitchFamily="34" charset="-128"/>
              </a:rPr>
              <a:t>が</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　</a:t>
            </a:r>
            <a:r>
              <a:rPr lang="en-US" altLang="ja-JP" sz="2000">
                <a:latin typeface="Hiragino Maru Gothic ProN W4" panose="020F0400000000000000" pitchFamily="34" charset="-128"/>
                <a:ea typeface="Hiragino Maru Gothic ProN W4" panose="020F0400000000000000" pitchFamily="34" charset="-128"/>
              </a:rPr>
              <a:t>(=</a:t>
            </a:r>
            <a:r>
              <a:rPr lang="ja-JP" altLang="en-US" sz="2000">
                <a:latin typeface="Hiragino Maru Gothic ProN W4" panose="020F0400000000000000" pitchFamily="34" charset="-128"/>
                <a:ea typeface="Hiragino Maru Gothic ProN W4" panose="020F0400000000000000" pitchFamily="34" charset="-128"/>
              </a:rPr>
              <a:t>ブルーフラッグ</a:t>
            </a:r>
            <a:r>
              <a:rPr lang="en-US" altLang="ja-JP" sz="2000">
                <a:latin typeface="Hiragino Maru Gothic ProN W4" panose="020F0400000000000000" pitchFamily="34" charset="-128"/>
                <a:ea typeface="Hiragino Maru Gothic ProN W4" panose="020F0400000000000000" pitchFamily="34" charset="-128"/>
              </a:rPr>
              <a:t>)</a:t>
            </a:r>
          </a:p>
          <a:p>
            <a:r>
              <a:rPr kumimoji="1" lang="en-US" altLang="ja-JP" sz="2000">
                <a:latin typeface="Hiragino Maru Gothic ProN W4" panose="020F0400000000000000" pitchFamily="34" charset="-128"/>
                <a:ea typeface="Hiragino Maru Gothic ProN W4" panose="020F0400000000000000" pitchFamily="34" charset="-128"/>
              </a:rPr>
              <a:t>101-151</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2 (=</a:t>
            </a:r>
            <a:r>
              <a:rPr kumimoji="1" lang="ja-JP" altLang="en-US" sz="2000">
                <a:latin typeface="Hiragino Maru Gothic ProN W4" panose="020F0400000000000000" pitchFamily="34" charset="-128"/>
                <a:ea typeface="Hiragino Maru Gothic ProN W4" panose="020F0400000000000000" pitchFamily="34" charset="-128"/>
              </a:rPr>
              <a:t>バージニカ</a:t>
            </a:r>
            <a:r>
              <a:rPr kumimoji="1" lang="en-US" altLang="ja-JP" sz="2000">
                <a:latin typeface="Hiragino Maru Gothic ProN W4" panose="020F0400000000000000" pitchFamily="34" charset="-128"/>
                <a:ea typeface="Hiragino Maru Gothic ProN W4" panose="020F0400000000000000" pitchFamily="34" charset="-128"/>
              </a:rPr>
              <a:t>) </a:t>
            </a:r>
            <a:endParaRPr kumimoji="1" lang="ja-JP" altLang="en-US" sz="20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50921468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主成分分析は、教師なしの機械学習で、多次元の特徴量の「データの相関関係」を…"/>
          <p:cNvSpPr txBox="1"/>
          <p:nvPr/>
        </p:nvSpPr>
        <p:spPr>
          <a:xfrm>
            <a:off x="1007385" y="856722"/>
            <a:ext cx="9778318"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4100">
                <a:latin typeface="+mn-lt"/>
                <a:ea typeface="+mn-ea"/>
                <a:cs typeface="+mn-cs"/>
                <a:sym typeface="ヒラギノ角ゴ ProN W3"/>
              </a:defRPr>
            </a:pPr>
            <a:r>
              <a:rPr sz="2050" dirty="0" err="1">
                <a:latin typeface="Hiragino Maru Gothic ProN W4" panose="020F0400000000000000" pitchFamily="34" charset="-128"/>
                <a:ea typeface="Hiragino Maru Gothic ProN W4" panose="020F0400000000000000" pitchFamily="34" charset="-128"/>
              </a:rPr>
              <a:t>主成分分析は、教師なしの機械学習で、多次元の特徴量の「データの相関関係」を</a:t>
            </a:r>
            <a:endParaRPr sz="2050" dirty="0">
              <a:latin typeface="Hiragino Maru Gothic ProN W4" panose="020F0400000000000000" pitchFamily="34" charset="-128"/>
              <a:ea typeface="Hiragino Maru Gothic ProN W4" panose="020F0400000000000000" pitchFamily="34" charset="-128"/>
            </a:endParaRPr>
          </a:p>
          <a:p>
            <a:pPr algn="l">
              <a:defRPr sz="4100">
                <a:latin typeface="+mn-lt"/>
                <a:ea typeface="+mn-ea"/>
                <a:cs typeface="+mn-cs"/>
                <a:sym typeface="ヒラギノ角ゴ ProN W3"/>
              </a:defRPr>
            </a:pPr>
            <a:r>
              <a:rPr sz="2050" dirty="0" err="1">
                <a:latin typeface="Hiragino Maru Gothic ProN W4" panose="020F0400000000000000" pitchFamily="34" charset="-128"/>
                <a:ea typeface="Hiragino Maru Gothic ProN W4" panose="020F0400000000000000" pitchFamily="34" charset="-128"/>
              </a:rPr>
              <a:t>失わないでデータの特徴を圧縮することが出来る</a:t>
            </a:r>
            <a:r>
              <a:rPr sz="2050" dirty="0">
                <a:latin typeface="Hiragino Maru Gothic ProN W4" panose="020F0400000000000000" pitchFamily="34" charset="-128"/>
                <a:ea typeface="Hiragino Maru Gothic ProN W4" panose="020F0400000000000000" pitchFamily="34" charset="-128"/>
              </a:rPr>
              <a:t>。</a:t>
            </a:r>
          </a:p>
        </p:txBody>
      </p:sp>
      <p:pic>
        <p:nvPicPr>
          <p:cNvPr id="799" name="スクリーンショット 2021-02-17 16.18.43.png" descr="スクリーンショット 2021-02-17 16.18.43.png"/>
          <p:cNvPicPr>
            <a:picLocks noChangeAspect="1"/>
          </p:cNvPicPr>
          <p:nvPr/>
        </p:nvPicPr>
        <p:blipFill>
          <a:blip r:embed="rId2"/>
          <a:srcRect r="21779"/>
          <a:stretch>
            <a:fillRect/>
          </a:stretch>
        </p:blipFill>
        <p:spPr>
          <a:xfrm>
            <a:off x="193632" y="2315620"/>
            <a:ext cx="3724728" cy="3736360"/>
          </a:xfrm>
          <a:prstGeom prst="rect">
            <a:avLst/>
          </a:prstGeom>
          <a:ln w="25400">
            <a:solidFill>
              <a:srgbClr val="000000"/>
            </a:solidFill>
            <a:miter lim="400000"/>
          </a:ln>
        </p:spPr>
      </p:pic>
      <p:sp>
        <p:nvSpPr>
          <p:cNvPr id="800" name="矢印"/>
          <p:cNvSpPr/>
          <p:nvPr/>
        </p:nvSpPr>
        <p:spPr>
          <a:xfrm>
            <a:off x="5207708" y="3766662"/>
            <a:ext cx="635001" cy="635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pic>
        <p:nvPicPr>
          <p:cNvPr id="801" name="スクリーンショット 2021-02-17 16.18.43.png" descr="スクリーンショット 2021-02-17 16.18.43.png"/>
          <p:cNvPicPr>
            <a:picLocks noChangeAspect="1"/>
          </p:cNvPicPr>
          <p:nvPr/>
        </p:nvPicPr>
        <p:blipFill>
          <a:blip r:embed="rId2">
            <a:alphaModFix amt="36850"/>
          </a:blip>
          <a:srcRect l="78051" r="2549"/>
          <a:stretch>
            <a:fillRect/>
          </a:stretch>
        </p:blipFill>
        <p:spPr>
          <a:xfrm>
            <a:off x="3910292" y="2315620"/>
            <a:ext cx="923770" cy="3736360"/>
          </a:xfrm>
          <a:prstGeom prst="rect">
            <a:avLst/>
          </a:prstGeom>
          <a:ln w="25400">
            <a:solidFill>
              <a:srgbClr val="000000"/>
            </a:solidFill>
            <a:miter lim="400000"/>
          </a:ln>
        </p:spPr>
      </p:pic>
      <p:sp>
        <p:nvSpPr>
          <p:cNvPr id="802" name="4つの特徴量を"/>
          <p:cNvSpPr txBox="1"/>
          <p:nvPr/>
        </p:nvSpPr>
        <p:spPr>
          <a:xfrm>
            <a:off x="1630825" y="6240011"/>
            <a:ext cx="180017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4つの特徴量を</a:t>
            </a:r>
          </a:p>
        </p:txBody>
      </p:sp>
      <p:pic>
        <p:nvPicPr>
          <p:cNvPr id="803" name="スクリーンショット 2021-02-17 16.18.43.png" descr="スクリーンショット 2021-02-17 16.18.43.png"/>
          <p:cNvPicPr>
            <a:picLocks noChangeAspect="1"/>
          </p:cNvPicPr>
          <p:nvPr/>
        </p:nvPicPr>
        <p:blipFill>
          <a:blip r:embed="rId2"/>
          <a:srcRect r="55863"/>
          <a:stretch>
            <a:fillRect/>
          </a:stretch>
        </p:blipFill>
        <p:spPr>
          <a:xfrm>
            <a:off x="6093408" y="2315620"/>
            <a:ext cx="2101728" cy="3736360"/>
          </a:xfrm>
          <a:prstGeom prst="rect">
            <a:avLst/>
          </a:prstGeom>
          <a:ln w="25400">
            <a:solidFill>
              <a:srgbClr val="000000"/>
            </a:solidFill>
            <a:miter lim="400000"/>
          </a:ln>
        </p:spPr>
      </p:pic>
      <p:pic>
        <p:nvPicPr>
          <p:cNvPr id="804" name="スクリーンショット 2021-02-17 16.18.43.png" descr="スクリーンショット 2021-02-17 16.18.43.png"/>
          <p:cNvPicPr>
            <a:picLocks noChangeAspect="1"/>
          </p:cNvPicPr>
          <p:nvPr/>
        </p:nvPicPr>
        <p:blipFill>
          <a:blip r:embed="rId2"/>
          <a:srcRect r="38630"/>
          <a:stretch>
            <a:fillRect/>
          </a:stretch>
        </p:blipFill>
        <p:spPr>
          <a:xfrm>
            <a:off x="9019220" y="2315620"/>
            <a:ext cx="2922312" cy="3736360"/>
          </a:xfrm>
          <a:prstGeom prst="rect">
            <a:avLst/>
          </a:prstGeom>
          <a:ln w="25400">
            <a:solidFill>
              <a:srgbClr val="000000"/>
            </a:solidFill>
            <a:miter lim="400000"/>
          </a:ln>
        </p:spPr>
      </p:pic>
      <p:sp>
        <p:nvSpPr>
          <p:cNvPr id="805" name="or"/>
          <p:cNvSpPr txBox="1"/>
          <p:nvPr/>
        </p:nvSpPr>
        <p:spPr>
          <a:xfrm>
            <a:off x="8445759" y="3900780"/>
            <a:ext cx="29495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t>or</a:t>
            </a:r>
          </a:p>
        </p:txBody>
      </p:sp>
      <p:sp>
        <p:nvSpPr>
          <p:cNvPr id="806" name="主成分１"/>
          <p:cNvSpPr txBox="1"/>
          <p:nvPr/>
        </p:nvSpPr>
        <p:spPr>
          <a:xfrm>
            <a:off x="6612637" y="2340276"/>
            <a:ext cx="849097"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主成分１</a:t>
            </a:r>
          </a:p>
        </p:txBody>
      </p:sp>
      <p:sp>
        <p:nvSpPr>
          <p:cNvPr id="807" name="主成分２"/>
          <p:cNvSpPr txBox="1"/>
          <p:nvPr/>
        </p:nvSpPr>
        <p:spPr>
          <a:xfrm>
            <a:off x="7462048" y="2340276"/>
            <a:ext cx="693233"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主成分２</a:t>
            </a:r>
          </a:p>
        </p:txBody>
      </p:sp>
      <p:sp>
        <p:nvSpPr>
          <p:cNvPr id="808" name="主成分１"/>
          <p:cNvSpPr txBox="1"/>
          <p:nvPr/>
        </p:nvSpPr>
        <p:spPr>
          <a:xfrm>
            <a:off x="9533853" y="2340276"/>
            <a:ext cx="849097"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主成分１</a:t>
            </a:r>
          </a:p>
        </p:txBody>
      </p:sp>
      <p:sp>
        <p:nvSpPr>
          <p:cNvPr id="809" name="主成分２"/>
          <p:cNvSpPr txBox="1"/>
          <p:nvPr/>
        </p:nvSpPr>
        <p:spPr>
          <a:xfrm>
            <a:off x="10442331" y="2340276"/>
            <a:ext cx="693233"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主成分２</a:t>
            </a:r>
          </a:p>
        </p:txBody>
      </p:sp>
      <p:sp>
        <p:nvSpPr>
          <p:cNvPr id="810" name="主成分３"/>
          <p:cNvSpPr txBox="1"/>
          <p:nvPr/>
        </p:nvSpPr>
        <p:spPr>
          <a:xfrm>
            <a:off x="11135813" y="2340276"/>
            <a:ext cx="752365"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主成分３</a:t>
            </a:r>
          </a:p>
        </p:txBody>
      </p:sp>
      <p:sp>
        <p:nvSpPr>
          <p:cNvPr id="811" name="楕円"/>
          <p:cNvSpPr/>
          <p:nvPr/>
        </p:nvSpPr>
        <p:spPr>
          <a:xfrm>
            <a:off x="6981487" y="265272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2" name="楕円"/>
          <p:cNvSpPr/>
          <p:nvPr/>
        </p:nvSpPr>
        <p:spPr>
          <a:xfrm>
            <a:off x="7630031" y="265272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3" name="楕円"/>
          <p:cNvSpPr/>
          <p:nvPr/>
        </p:nvSpPr>
        <p:spPr>
          <a:xfrm>
            <a:off x="6983107" y="295740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4" name="楕円"/>
          <p:cNvSpPr/>
          <p:nvPr/>
        </p:nvSpPr>
        <p:spPr>
          <a:xfrm>
            <a:off x="7631651" y="295740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5" name="楕円"/>
          <p:cNvSpPr/>
          <p:nvPr/>
        </p:nvSpPr>
        <p:spPr>
          <a:xfrm>
            <a:off x="6988733" y="3262076"/>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6" name="楕円"/>
          <p:cNvSpPr/>
          <p:nvPr/>
        </p:nvSpPr>
        <p:spPr>
          <a:xfrm>
            <a:off x="7637277" y="3262076"/>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7" name="楕円"/>
          <p:cNvSpPr/>
          <p:nvPr/>
        </p:nvSpPr>
        <p:spPr>
          <a:xfrm>
            <a:off x="6990353" y="356675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8" name="楕円"/>
          <p:cNvSpPr/>
          <p:nvPr/>
        </p:nvSpPr>
        <p:spPr>
          <a:xfrm>
            <a:off x="7638897" y="356675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9" name="楕円"/>
          <p:cNvSpPr/>
          <p:nvPr/>
        </p:nvSpPr>
        <p:spPr>
          <a:xfrm>
            <a:off x="6967851" y="3871428"/>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0" name="楕円"/>
          <p:cNvSpPr/>
          <p:nvPr/>
        </p:nvSpPr>
        <p:spPr>
          <a:xfrm>
            <a:off x="7616396" y="3871428"/>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1" name="楕円"/>
          <p:cNvSpPr/>
          <p:nvPr/>
        </p:nvSpPr>
        <p:spPr>
          <a:xfrm>
            <a:off x="6969471" y="4176105"/>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2" name="楕円"/>
          <p:cNvSpPr/>
          <p:nvPr/>
        </p:nvSpPr>
        <p:spPr>
          <a:xfrm>
            <a:off x="7618016" y="4176105"/>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3" name="楕円"/>
          <p:cNvSpPr/>
          <p:nvPr/>
        </p:nvSpPr>
        <p:spPr>
          <a:xfrm>
            <a:off x="6963846" y="4480781"/>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4" name="楕円"/>
          <p:cNvSpPr/>
          <p:nvPr/>
        </p:nvSpPr>
        <p:spPr>
          <a:xfrm>
            <a:off x="7612390" y="4480781"/>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5" name="楕円"/>
          <p:cNvSpPr/>
          <p:nvPr/>
        </p:nvSpPr>
        <p:spPr>
          <a:xfrm>
            <a:off x="6965466" y="4785457"/>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6" name="楕円"/>
          <p:cNvSpPr/>
          <p:nvPr/>
        </p:nvSpPr>
        <p:spPr>
          <a:xfrm>
            <a:off x="7614010" y="4785457"/>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7" name="楕円"/>
          <p:cNvSpPr/>
          <p:nvPr/>
        </p:nvSpPr>
        <p:spPr>
          <a:xfrm>
            <a:off x="6971092" y="5064733"/>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8" name="楕円"/>
          <p:cNvSpPr/>
          <p:nvPr/>
        </p:nvSpPr>
        <p:spPr>
          <a:xfrm>
            <a:off x="7619636" y="5064733"/>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9" name="楕円"/>
          <p:cNvSpPr/>
          <p:nvPr/>
        </p:nvSpPr>
        <p:spPr>
          <a:xfrm>
            <a:off x="6972712" y="5369410"/>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0" name="楕円"/>
          <p:cNvSpPr/>
          <p:nvPr/>
        </p:nvSpPr>
        <p:spPr>
          <a:xfrm>
            <a:off x="7621257" y="536941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1" name="楕円"/>
          <p:cNvSpPr/>
          <p:nvPr/>
        </p:nvSpPr>
        <p:spPr>
          <a:xfrm>
            <a:off x="6983964" y="56740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2" name="楕円"/>
          <p:cNvSpPr/>
          <p:nvPr/>
        </p:nvSpPr>
        <p:spPr>
          <a:xfrm>
            <a:off x="7632508" y="56740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3" name="楕円"/>
          <p:cNvSpPr/>
          <p:nvPr/>
        </p:nvSpPr>
        <p:spPr>
          <a:xfrm>
            <a:off x="9921408" y="2665424"/>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4" name="楕円"/>
          <p:cNvSpPr/>
          <p:nvPr/>
        </p:nvSpPr>
        <p:spPr>
          <a:xfrm>
            <a:off x="10614402" y="2665424"/>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5" name="楕円"/>
          <p:cNvSpPr/>
          <p:nvPr/>
        </p:nvSpPr>
        <p:spPr>
          <a:xfrm>
            <a:off x="9921408" y="296756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6" name="楕円"/>
          <p:cNvSpPr/>
          <p:nvPr/>
        </p:nvSpPr>
        <p:spPr>
          <a:xfrm>
            <a:off x="10614402" y="296756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7" name="楕円"/>
          <p:cNvSpPr/>
          <p:nvPr/>
        </p:nvSpPr>
        <p:spPr>
          <a:xfrm>
            <a:off x="9921408" y="326969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8" name="楕円"/>
          <p:cNvSpPr/>
          <p:nvPr/>
        </p:nvSpPr>
        <p:spPr>
          <a:xfrm>
            <a:off x="10614402" y="326969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9" name="楕円"/>
          <p:cNvSpPr/>
          <p:nvPr/>
        </p:nvSpPr>
        <p:spPr>
          <a:xfrm>
            <a:off x="9921408" y="357183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0" name="楕円"/>
          <p:cNvSpPr/>
          <p:nvPr/>
        </p:nvSpPr>
        <p:spPr>
          <a:xfrm>
            <a:off x="10614402" y="357183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1" name="楕円"/>
          <p:cNvSpPr/>
          <p:nvPr/>
        </p:nvSpPr>
        <p:spPr>
          <a:xfrm>
            <a:off x="9921408" y="3873969"/>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2" name="楕円"/>
          <p:cNvSpPr/>
          <p:nvPr/>
        </p:nvSpPr>
        <p:spPr>
          <a:xfrm>
            <a:off x="10614402" y="3873969"/>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3" name="楕円"/>
          <p:cNvSpPr/>
          <p:nvPr/>
        </p:nvSpPr>
        <p:spPr>
          <a:xfrm>
            <a:off x="9921408" y="4176105"/>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4" name="楕円"/>
          <p:cNvSpPr/>
          <p:nvPr/>
        </p:nvSpPr>
        <p:spPr>
          <a:xfrm>
            <a:off x="10614402" y="4176105"/>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5" name="楕円"/>
          <p:cNvSpPr/>
          <p:nvPr/>
        </p:nvSpPr>
        <p:spPr>
          <a:xfrm>
            <a:off x="9921408" y="4478241"/>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6" name="楕円"/>
          <p:cNvSpPr/>
          <p:nvPr/>
        </p:nvSpPr>
        <p:spPr>
          <a:xfrm>
            <a:off x="10614402" y="4478241"/>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7" name="楕円"/>
          <p:cNvSpPr/>
          <p:nvPr/>
        </p:nvSpPr>
        <p:spPr>
          <a:xfrm>
            <a:off x="9921408" y="4780377"/>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8" name="楕円"/>
          <p:cNvSpPr/>
          <p:nvPr/>
        </p:nvSpPr>
        <p:spPr>
          <a:xfrm>
            <a:off x="10614402" y="4780377"/>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9" name="楕円"/>
          <p:cNvSpPr/>
          <p:nvPr/>
        </p:nvSpPr>
        <p:spPr>
          <a:xfrm>
            <a:off x="9921408" y="508251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0" name="楕円"/>
          <p:cNvSpPr/>
          <p:nvPr/>
        </p:nvSpPr>
        <p:spPr>
          <a:xfrm>
            <a:off x="10614402" y="508251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1" name="楕円"/>
          <p:cNvSpPr/>
          <p:nvPr/>
        </p:nvSpPr>
        <p:spPr>
          <a:xfrm>
            <a:off x="9921408" y="5384650"/>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2" name="楕円"/>
          <p:cNvSpPr/>
          <p:nvPr/>
        </p:nvSpPr>
        <p:spPr>
          <a:xfrm>
            <a:off x="10614402" y="5384650"/>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3" name="楕円"/>
          <p:cNvSpPr/>
          <p:nvPr/>
        </p:nvSpPr>
        <p:spPr>
          <a:xfrm>
            <a:off x="9921408" y="56867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4" name="楕円"/>
          <p:cNvSpPr/>
          <p:nvPr/>
        </p:nvSpPr>
        <p:spPr>
          <a:xfrm>
            <a:off x="10614402" y="56867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5" name="楕円"/>
          <p:cNvSpPr/>
          <p:nvPr/>
        </p:nvSpPr>
        <p:spPr>
          <a:xfrm>
            <a:off x="11396335" y="2665424"/>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6" name="楕円"/>
          <p:cNvSpPr/>
          <p:nvPr/>
        </p:nvSpPr>
        <p:spPr>
          <a:xfrm>
            <a:off x="11396335" y="2967560"/>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7" name="楕円"/>
          <p:cNvSpPr/>
          <p:nvPr/>
        </p:nvSpPr>
        <p:spPr>
          <a:xfrm>
            <a:off x="11396335" y="3269696"/>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8" name="楕円"/>
          <p:cNvSpPr/>
          <p:nvPr/>
        </p:nvSpPr>
        <p:spPr>
          <a:xfrm>
            <a:off x="11396335" y="3571832"/>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9" name="楕円"/>
          <p:cNvSpPr/>
          <p:nvPr/>
        </p:nvSpPr>
        <p:spPr>
          <a:xfrm>
            <a:off x="11396335" y="3873969"/>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0" name="楕円"/>
          <p:cNvSpPr/>
          <p:nvPr/>
        </p:nvSpPr>
        <p:spPr>
          <a:xfrm>
            <a:off x="11396335" y="4176105"/>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1" name="楕円"/>
          <p:cNvSpPr/>
          <p:nvPr/>
        </p:nvSpPr>
        <p:spPr>
          <a:xfrm>
            <a:off x="11396335" y="4478241"/>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2" name="楕円"/>
          <p:cNvSpPr/>
          <p:nvPr/>
        </p:nvSpPr>
        <p:spPr>
          <a:xfrm>
            <a:off x="11396335" y="4780378"/>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3" name="楕円"/>
          <p:cNvSpPr/>
          <p:nvPr/>
        </p:nvSpPr>
        <p:spPr>
          <a:xfrm>
            <a:off x="11396335" y="5082514"/>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4" name="楕円"/>
          <p:cNvSpPr/>
          <p:nvPr/>
        </p:nvSpPr>
        <p:spPr>
          <a:xfrm>
            <a:off x="11396335" y="5384650"/>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5" name="楕円"/>
          <p:cNvSpPr/>
          <p:nvPr/>
        </p:nvSpPr>
        <p:spPr>
          <a:xfrm>
            <a:off x="11396335" y="5686786"/>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6" name="2つや3つの特徴量に減らすことが出来る"/>
          <p:cNvSpPr txBox="1"/>
          <p:nvPr/>
        </p:nvSpPr>
        <p:spPr>
          <a:xfrm>
            <a:off x="6758246" y="6240011"/>
            <a:ext cx="486351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2つや3つの特徴量に減らすことが出来る</a:t>
            </a:r>
          </a:p>
        </p:txBody>
      </p:sp>
      <p:sp>
        <p:nvSpPr>
          <p:cNvPr id="2" name="最大のメリットは多次元なのを２次元や３次元にすることが出来るので可視化出来る。">
            <a:extLst>
              <a:ext uri="{FF2B5EF4-FFF2-40B4-BE49-F238E27FC236}">
                <a16:creationId xmlns:a16="http://schemas.microsoft.com/office/drawing/2014/main" id="{A0871DF6-081D-704D-F76B-C0CB264174F4}"/>
              </a:ext>
            </a:extLst>
          </p:cNvPr>
          <p:cNvSpPr txBox="1"/>
          <p:nvPr/>
        </p:nvSpPr>
        <p:spPr>
          <a:xfrm>
            <a:off x="1207892" y="1743380"/>
            <a:ext cx="1030410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u="sng">
                <a:latin typeface="+mn-lt"/>
                <a:ea typeface="+mn-ea"/>
                <a:cs typeface="+mn-cs"/>
                <a:sym typeface="ヒラギノ角ゴ ProN W3"/>
              </a:defRPr>
            </a:lvl1pPr>
          </a:lstStyle>
          <a:p>
            <a:r>
              <a:rPr sz="2050" dirty="0">
                <a:latin typeface="Hiragino Maru Gothic ProN W4" panose="020F0400000000000000" pitchFamily="34" charset="-128"/>
                <a:ea typeface="Hiragino Maru Gothic ProN W4" panose="020F0400000000000000" pitchFamily="34" charset="-128"/>
              </a:rPr>
              <a:t>最大のメリットは多次元なのを２次元や３次元にすることが出来るので可視化出来る。</a:t>
            </a:r>
          </a:p>
        </p:txBody>
      </p:sp>
      <p:sp>
        <p:nvSpPr>
          <p:cNvPr id="3" name="四角形">
            <a:extLst>
              <a:ext uri="{FF2B5EF4-FFF2-40B4-BE49-F238E27FC236}">
                <a16:creationId xmlns:a16="http://schemas.microsoft.com/office/drawing/2014/main" id="{431F051A-31CA-F99A-5652-A329AF3BFAE6}"/>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6B5E5319-F17E-FE15-8636-0A667213E8D1}"/>
              </a:ext>
            </a:extLst>
          </p:cNvPr>
          <p:cNvSpPr txBox="1"/>
          <p:nvPr/>
        </p:nvSpPr>
        <p:spPr>
          <a:xfrm>
            <a:off x="4120912" y="112712"/>
            <a:ext cx="394499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次元削減の</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1</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つ：主成分分析</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ヒオウギアヤメのがく片の長さと幅"/>
          <p:cNvSpPr txBox="1"/>
          <p:nvPr/>
        </p:nvSpPr>
        <p:spPr>
          <a:xfrm>
            <a:off x="1549732" y="5876074"/>
            <a:ext cx="8755602"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甘さと色合いの</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つの特徴量から新たな</a:t>
            </a:r>
            <a:r>
              <a:rPr lang="en-US" altLang="ja-JP" sz="2050" dirty="0">
                <a:latin typeface="Hiragino Maru Gothic ProN W4" panose="020F0400000000000000" pitchFamily="34" charset="-128"/>
                <a:ea typeface="Hiragino Maru Gothic ProN W4" panose="020F0400000000000000" pitchFamily="34" charset="-128"/>
              </a:rPr>
              <a:t>1</a:t>
            </a:r>
            <a:r>
              <a:rPr lang="ja-JP" altLang="en-US" sz="2050" dirty="0">
                <a:latin typeface="Hiragino Maru Gothic ProN W4" panose="020F0400000000000000" pitchFamily="34" charset="-128"/>
                <a:ea typeface="Hiragino Maru Gothic ProN W4" panose="020F0400000000000000" pitchFamily="34" charset="-128"/>
              </a:rPr>
              <a:t>つの特徴量を作ることを考えます</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甘さと色合いに着目して散布図を作ります</a:t>
            </a:r>
            <a:endParaRPr lang="en-US" altLang="ja-JP" sz="2050" dirty="0">
              <a:latin typeface="Hiragino Maru Gothic ProN W4" panose="020F0400000000000000" pitchFamily="34" charset="-128"/>
              <a:ea typeface="Hiragino Maru Gothic ProN W4" panose="020F0400000000000000" pitchFamily="34" charset="-128"/>
            </a:endParaRPr>
          </a:p>
        </p:txBody>
      </p:sp>
      <p:pic>
        <p:nvPicPr>
          <p:cNvPr id="3" name="図 2">
            <a:extLst>
              <a:ext uri="{FF2B5EF4-FFF2-40B4-BE49-F238E27FC236}">
                <a16:creationId xmlns:a16="http://schemas.microsoft.com/office/drawing/2014/main" id="{094ACCC9-0849-4C32-90E0-62A0FC77C92A}"/>
              </a:ext>
            </a:extLst>
          </p:cNvPr>
          <p:cNvPicPr>
            <a:picLocks noChangeAspect="1"/>
          </p:cNvPicPr>
          <p:nvPr/>
        </p:nvPicPr>
        <p:blipFill>
          <a:blip r:embed="rId2"/>
          <a:stretch>
            <a:fillRect/>
          </a:stretch>
        </p:blipFill>
        <p:spPr>
          <a:xfrm>
            <a:off x="283576" y="1131725"/>
            <a:ext cx="4448796" cy="4296375"/>
          </a:xfrm>
          <a:prstGeom prst="rect">
            <a:avLst/>
          </a:prstGeom>
        </p:spPr>
      </p:pic>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3"/>
          <a:stretch>
            <a:fillRect/>
          </a:stretch>
        </p:blipFill>
        <p:spPr>
          <a:xfrm>
            <a:off x="6231152" y="1396629"/>
            <a:ext cx="5572038" cy="3631215"/>
          </a:xfrm>
          <a:prstGeom prst="rect">
            <a:avLst/>
          </a:prstGeom>
        </p:spPr>
      </p:pic>
      <p:sp>
        <p:nvSpPr>
          <p:cNvPr id="7" name="矢印: 右 6">
            <a:extLst>
              <a:ext uri="{FF2B5EF4-FFF2-40B4-BE49-F238E27FC236}">
                <a16:creationId xmlns:a16="http://schemas.microsoft.com/office/drawing/2014/main" id="{46DB468D-EF53-4F70-80AF-A1FDA380B0AC}"/>
              </a:ext>
            </a:extLst>
          </p:cNvPr>
          <p:cNvSpPr/>
          <p:nvPr/>
        </p:nvSpPr>
        <p:spPr>
          <a:xfrm>
            <a:off x="5118653" y="3041374"/>
            <a:ext cx="506896" cy="387626"/>
          </a:xfrm>
          <a:prstGeom prst="rightArrow">
            <a:avLst>
              <a:gd name="adj1" fmla="val 50000"/>
              <a:gd name="adj2" fmla="val 67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8735813" y="5094604"/>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rot="16200000">
            <a:off x="5759228" y="3066635"/>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8" name="正方形/長方形 7">
            <a:extLst>
              <a:ext uri="{FF2B5EF4-FFF2-40B4-BE49-F238E27FC236}">
                <a16:creationId xmlns:a16="http://schemas.microsoft.com/office/drawing/2014/main" id="{6F2F0B67-B54C-4D65-AA66-9CBC185CB544}"/>
              </a:ext>
            </a:extLst>
          </p:cNvPr>
          <p:cNvSpPr/>
          <p:nvPr/>
        </p:nvSpPr>
        <p:spPr>
          <a:xfrm>
            <a:off x="3200226" y="1406567"/>
            <a:ext cx="656157" cy="3767550"/>
          </a:xfrm>
          <a:prstGeom prst="rect">
            <a:avLst/>
          </a:prstGeom>
          <a:solidFill>
            <a:srgbClr val="FFFFFF">
              <a:alpha val="6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0770AD0-5A8E-4432-A30E-7706EAD2B6BA}"/>
              </a:ext>
            </a:extLst>
          </p:cNvPr>
          <p:cNvSpPr txBox="1"/>
          <p:nvPr/>
        </p:nvSpPr>
        <p:spPr>
          <a:xfrm>
            <a:off x="11008727" y="1792429"/>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16" name="テキスト ボックス 15">
            <a:extLst>
              <a:ext uri="{FF2B5EF4-FFF2-40B4-BE49-F238E27FC236}">
                <a16:creationId xmlns:a16="http://schemas.microsoft.com/office/drawing/2014/main" id="{8A067EE5-DA0C-45C7-B1C7-B618832AB1A4}"/>
              </a:ext>
            </a:extLst>
          </p:cNvPr>
          <p:cNvSpPr txBox="1"/>
          <p:nvPr/>
        </p:nvSpPr>
        <p:spPr>
          <a:xfrm>
            <a:off x="10033148" y="270131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17" name="テキスト ボックス 16">
            <a:extLst>
              <a:ext uri="{FF2B5EF4-FFF2-40B4-BE49-F238E27FC236}">
                <a16:creationId xmlns:a16="http://schemas.microsoft.com/office/drawing/2014/main" id="{16260D4A-8969-4C41-AFB6-EF79A8B27484}"/>
              </a:ext>
            </a:extLst>
          </p:cNvPr>
          <p:cNvSpPr txBox="1"/>
          <p:nvPr/>
        </p:nvSpPr>
        <p:spPr>
          <a:xfrm>
            <a:off x="10577519" y="3968503"/>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18" name="テキスト ボックス 17">
            <a:extLst>
              <a:ext uri="{FF2B5EF4-FFF2-40B4-BE49-F238E27FC236}">
                <a16:creationId xmlns:a16="http://schemas.microsoft.com/office/drawing/2014/main" id="{EDE10CC0-11CE-4931-8A0E-9A5CB049E33E}"/>
              </a:ext>
            </a:extLst>
          </p:cNvPr>
          <p:cNvSpPr txBox="1"/>
          <p:nvPr/>
        </p:nvSpPr>
        <p:spPr>
          <a:xfrm>
            <a:off x="8921408" y="4264790"/>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19" name="テキスト ボックス 18">
            <a:extLst>
              <a:ext uri="{FF2B5EF4-FFF2-40B4-BE49-F238E27FC236}">
                <a16:creationId xmlns:a16="http://schemas.microsoft.com/office/drawing/2014/main" id="{10576065-14FE-435E-AEC6-EB8C57D38E69}"/>
              </a:ext>
            </a:extLst>
          </p:cNvPr>
          <p:cNvSpPr txBox="1"/>
          <p:nvPr/>
        </p:nvSpPr>
        <p:spPr>
          <a:xfrm>
            <a:off x="9303601" y="3501736"/>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20" name="テキスト ボックス 19">
            <a:extLst>
              <a:ext uri="{FF2B5EF4-FFF2-40B4-BE49-F238E27FC236}">
                <a16:creationId xmlns:a16="http://schemas.microsoft.com/office/drawing/2014/main" id="{F6A18518-2FBB-4F66-8554-6E98D1CDACD3}"/>
              </a:ext>
            </a:extLst>
          </p:cNvPr>
          <p:cNvSpPr txBox="1"/>
          <p:nvPr/>
        </p:nvSpPr>
        <p:spPr>
          <a:xfrm>
            <a:off x="8649223" y="2455090"/>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
        <p:nvSpPr>
          <p:cNvPr id="2" name="四角形">
            <a:extLst>
              <a:ext uri="{FF2B5EF4-FFF2-40B4-BE49-F238E27FC236}">
                <a16:creationId xmlns:a16="http://schemas.microsoft.com/office/drawing/2014/main" id="{37F34202-2354-A866-CAA8-7953B457883A}"/>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72875BF6-A2D5-BE11-0647-1034C80FA130}"/>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148098533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9406438" y="5087304"/>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2248788" y="787969"/>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11" name="線">
            <a:extLst>
              <a:ext uri="{FF2B5EF4-FFF2-40B4-BE49-F238E27FC236}">
                <a16:creationId xmlns:a16="http://schemas.microsoft.com/office/drawing/2014/main" id="{31DE3039-127B-4C48-8014-F9FAEFB203D7}"/>
              </a:ext>
            </a:extLst>
          </p:cNvPr>
          <p:cNvSpPr/>
          <p:nvPr/>
        </p:nvSpPr>
        <p:spPr>
          <a:xfrm flipV="1">
            <a:off x="2785562" y="1749286"/>
            <a:ext cx="6467767" cy="3521402"/>
          </a:xfrm>
          <a:prstGeom prst="line">
            <a:avLst/>
          </a:prstGeom>
          <a:ln w="50800">
            <a:solidFill>
              <a:srgbClr val="0433FF"/>
            </a:solidFill>
            <a:miter lim="400000"/>
          </a:ln>
        </p:spPr>
        <p:txBody>
          <a:bodyPr lIns="25400" tIns="25400" rIns="25400" bIns="25400" anchor="ctr"/>
          <a:lstStyle/>
          <a:p>
            <a:endParaRPr sz="900"/>
          </a:p>
        </p:txBody>
      </p:sp>
      <p:sp>
        <p:nvSpPr>
          <p:cNvPr id="14" name="原点を通る新しい軸を作成する">
            <a:extLst>
              <a:ext uri="{FF2B5EF4-FFF2-40B4-BE49-F238E27FC236}">
                <a16:creationId xmlns:a16="http://schemas.microsoft.com/office/drawing/2014/main" id="{063A4BAA-816E-4A59-8294-6BF3E845B990}"/>
              </a:ext>
            </a:extLst>
          </p:cNvPr>
          <p:cNvSpPr txBox="1"/>
          <p:nvPr/>
        </p:nvSpPr>
        <p:spPr>
          <a:xfrm>
            <a:off x="3309981" y="6209163"/>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4100">
                <a:latin typeface="+mn-lt"/>
                <a:ea typeface="+mn-ea"/>
                <a:cs typeface="+mn-cs"/>
                <a:sym typeface="ヒラギノ角ゴ ProN W3"/>
              </a:defRPr>
            </a:pPr>
            <a:r>
              <a:rPr sz="2050" dirty="0" err="1">
                <a:latin typeface="Hiragino Maru Gothic ProN W4" panose="020F0400000000000000" pitchFamily="34" charset="-128"/>
                <a:ea typeface="Hiragino Maru Gothic ProN W4" panose="020F0400000000000000" pitchFamily="34" charset="-128"/>
              </a:rPr>
              <a:t>原点を通る新しい軸を作成する</a:t>
            </a:r>
            <a:r>
              <a:rPr lang="ja-JP" altLang="en-US" sz="2050" dirty="0">
                <a:latin typeface="Hiragino Maru Gothic ProN W4" panose="020F0400000000000000" pitchFamily="34" charset="-128"/>
                <a:ea typeface="Hiragino Maru Gothic ProN W4" panose="020F0400000000000000" pitchFamily="34" charset="-128"/>
              </a:rPr>
              <a:t>（とりあえず）</a:t>
            </a:r>
            <a:endParaRPr sz="2050" dirty="0">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89578ADB-44D1-4FEB-AC2D-2FEE06796046}"/>
              </a:ext>
            </a:extLst>
          </p:cNvPr>
          <p:cNvSpPr txBox="1"/>
          <p:nvPr/>
        </p:nvSpPr>
        <p:spPr>
          <a:xfrm>
            <a:off x="8494127" y="1514133"/>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16" name="テキスト ボックス 15">
            <a:extLst>
              <a:ext uri="{FF2B5EF4-FFF2-40B4-BE49-F238E27FC236}">
                <a16:creationId xmlns:a16="http://schemas.microsoft.com/office/drawing/2014/main" id="{C87A5100-C69C-4E95-8E0E-398C78B81A42}"/>
              </a:ext>
            </a:extLst>
          </p:cNvPr>
          <p:cNvSpPr txBox="1"/>
          <p:nvPr/>
        </p:nvSpPr>
        <p:spPr>
          <a:xfrm>
            <a:off x="7502818" y="286775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17" name="テキスト ボックス 16">
            <a:extLst>
              <a:ext uri="{FF2B5EF4-FFF2-40B4-BE49-F238E27FC236}">
                <a16:creationId xmlns:a16="http://schemas.microsoft.com/office/drawing/2014/main" id="{BA8AEBB5-3CFE-4E0B-A299-E3395A15315F}"/>
              </a:ext>
            </a:extLst>
          </p:cNvPr>
          <p:cNvSpPr txBox="1"/>
          <p:nvPr/>
        </p:nvSpPr>
        <p:spPr>
          <a:xfrm>
            <a:off x="8068348" y="4403301"/>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18" name="テキスト ボックス 17">
            <a:extLst>
              <a:ext uri="{FF2B5EF4-FFF2-40B4-BE49-F238E27FC236}">
                <a16:creationId xmlns:a16="http://schemas.microsoft.com/office/drawing/2014/main" id="{48596B8F-CD82-4E86-8ABC-04350C93E4F1}"/>
              </a:ext>
            </a:extLst>
          </p:cNvPr>
          <p:cNvSpPr txBox="1"/>
          <p:nvPr/>
        </p:nvSpPr>
        <p:spPr>
          <a:xfrm>
            <a:off x="6313996" y="4743779"/>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19" name="テキスト ボックス 18">
            <a:extLst>
              <a:ext uri="{FF2B5EF4-FFF2-40B4-BE49-F238E27FC236}">
                <a16:creationId xmlns:a16="http://schemas.microsoft.com/office/drawing/2014/main" id="{A7DC864B-282F-467C-8A0D-E9B9A0B4031C}"/>
              </a:ext>
            </a:extLst>
          </p:cNvPr>
          <p:cNvSpPr txBox="1"/>
          <p:nvPr/>
        </p:nvSpPr>
        <p:spPr>
          <a:xfrm>
            <a:off x="6912893" y="3656571"/>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20" name="テキスト ボックス 19">
            <a:extLst>
              <a:ext uri="{FF2B5EF4-FFF2-40B4-BE49-F238E27FC236}">
                <a16:creationId xmlns:a16="http://schemas.microsoft.com/office/drawing/2014/main" id="{19134309-F0DA-4E86-9D53-5D3D08106FD5}"/>
              </a:ext>
            </a:extLst>
          </p:cNvPr>
          <p:cNvSpPr txBox="1"/>
          <p:nvPr/>
        </p:nvSpPr>
        <p:spPr>
          <a:xfrm>
            <a:off x="5745369" y="2457034"/>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
        <p:nvSpPr>
          <p:cNvPr id="2" name="四角形">
            <a:extLst>
              <a:ext uri="{FF2B5EF4-FFF2-40B4-BE49-F238E27FC236}">
                <a16:creationId xmlns:a16="http://schemas.microsoft.com/office/drawing/2014/main" id="{F9568C6A-6C7F-9B94-A7C5-A5091475CD7E}"/>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DA7C8374-8621-014A-18D0-66848259316B}"/>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12876913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9406438" y="5087304"/>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2248788" y="787969"/>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11" name="線">
            <a:extLst>
              <a:ext uri="{FF2B5EF4-FFF2-40B4-BE49-F238E27FC236}">
                <a16:creationId xmlns:a16="http://schemas.microsoft.com/office/drawing/2014/main" id="{31DE3039-127B-4C48-8014-F9FAEFB203D7}"/>
              </a:ext>
            </a:extLst>
          </p:cNvPr>
          <p:cNvSpPr/>
          <p:nvPr/>
        </p:nvSpPr>
        <p:spPr>
          <a:xfrm flipV="1">
            <a:off x="2785562" y="1749286"/>
            <a:ext cx="6467767" cy="3521402"/>
          </a:xfrm>
          <a:prstGeom prst="line">
            <a:avLst/>
          </a:prstGeom>
          <a:ln w="50800">
            <a:solidFill>
              <a:srgbClr val="0433FF"/>
            </a:solidFill>
            <a:miter lim="400000"/>
          </a:ln>
        </p:spPr>
        <p:txBody>
          <a:bodyPr lIns="25400" tIns="25400" rIns="25400" bIns="25400" anchor="ctr"/>
          <a:lstStyle/>
          <a:p>
            <a:endParaRPr sz="900"/>
          </a:p>
        </p:txBody>
      </p:sp>
      <p:sp>
        <p:nvSpPr>
          <p:cNvPr id="9" name="線">
            <a:extLst>
              <a:ext uri="{FF2B5EF4-FFF2-40B4-BE49-F238E27FC236}">
                <a16:creationId xmlns:a16="http://schemas.microsoft.com/office/drawing/2014/main" id="{6F758121-7343-4AA7-A8BE-0978B715D46D}"/>
              </a:ext>
            </a:extLst>
          </p:cNvPr>
          <p:cNvSpPr/>
          <p:nvPr/>
        </p:nvSpPr>
        <p:spPr>
          <a:xfrm flipH="1" flipV="1">
            <a:off x="6599978" y="3212235"/>
            <a:ext cx="277899" cy="485121"/>
          </a:xfrm>
          <a:prstGeom prst="line">
            <a:avLst/>
          </a:prstGeom>
          <a:ln w="25400">
            <a:solidFill>
              <a:srgbClr val="000000"/>
            </a:solidFill>
            <a:miter lim="400000"/>
          </a:ln>
        </p:spPr>
        <p:txBody>
          <a:bodyPr lIns="25400" tIns="25400" rIns="25400" bIns="25400" anchor="ctr"/>
          <a:lstStyle/>
          <a:p>
            <a:endParaRPr sz="900"/>
          </a:p>
        </p:txBody>
      </p:sp>
      <p:sp>
        <p:nvSpPr>
          <p:cNvPr id="10" name="線">
            <a:extLst>
              <a:ext uri="{FF2B5EF4-FFF2-40B4-BE49-F238E27FC236}">
                <a16:creationId xmlns:a16="http://schemas.microsoft.com/office/drawing/2014/main" id="{40AD745B-145D-4C43-AB75-6A523A6FFA17}"/>
              </a:ext>
            </a:extLst>
          </p:cNvPr>
          <p:cNvSpPr/>
          <p:nvPr/>
        </p:nvSpPr>
        <p:spPr>
          <a:xfrm flipH="1" flipV="1">
            <a:off x="5706311" y="2573280"/>
            <a:ext cx="455949" cy="855719"/>
          </a:xfrm>
          <a:prstGeom prst="line">
            <a:avLst/>
          </a:prstGeom>
          <a:ln w="25400">
            <a:solidFill>
              <a:srgbClr val="000000"/>
            </a:solidFill>
            <a:miter lim="400000"/>
          </a:ln>
        </p:spPr>
        <p:txBody>
          <a:bodyPr lIns="25400" tIns="25400" rIns="25400" bIns="25400" anchor="ctr"/>
          <a:lstStyle/>
          <a:p>
            <a:endParaRPr sz="900"/>
          </a:p>
        </p:txBody>
      </p:sp>
      <p:sp>
        <p:nvSpPr>
          <p:cNvPr id="15" name="線">
            <a:extLst>
              <a:ext uri="{FF2B5EF4-FFF2-40B4-BE49-F238E27FC236}">
                <a16:creationId xmlns:a16="http://schemas.microsoft.com/office/drawing/2014/main" id="{FE3466AF-1B9D-4968-BB28-0001F1D2E85B}"/>
              </a:ext>
            </a:extLst>
          </p:cNvPr>
          <p:cNvSpPr/>
          <p:nvPr/>
        </p:nvSpPr>
        <p:spPr>
          <a:xfrm flipH="1" flipV="1">
            <a:off x="8671486" y="1872018"/>
            <a:ext cx="84887" cy="145624"/>
          </a:xfrm>
          <a:prstGeom prst="line">
            <a:avLst/>
          </a:prstGeom>
          <a:ln w="25400">
            <a:solidFill>
              <a:srgbClr val="000000"/>
            </a:solidFill>
            <a:miter lim="400000"/>
          </a:ln>
        </p:spPr>
        <p:txBody>
          <a:bodyPr lIns="25400" tIns="25400" rIns="25400" bIns="25400" anchor="ctr"/>
          <a:lstStyle/>
          <a:p>
            <a:endParaRPr sz="900"/>
          </a:p>
        </p:txBody>
      </p:sp>
      <p:sp>
        <p:nvSpPr>
          <p:cNvPr id="16" name="線">
            <a:extLst>
              <a:ext uri="{FF2B5EF4-FFF2-40B4-BE49-F238E27FC236}">
                <a16:creationId xmlns:a16="http://schemas.microsoft.com/office/drawing/2014/main" id="{5D7ABD1F-359B-4665-8D87-185A5F754CAC}"/>
              </a:ext>
            </a:extLst>
          </p:cNvPr>
          <p:cNvSpPr/>
          <p:nvPr/>
        </p:nvSpPr>
        <p:spPr>
          <a:xfrm flipH="1" flipV="1">
            <a:off x="5615608" y="3697357"/>
            <a:ext cx="655981" cy="1143000"/>
          </a:xfrm>
          <a:prstGeom prst="line">
            <a:avLst/>
          </a:prstGeom>
          <a:ln w="25400">
            <a:solidFill>
              <a:srgbClr val="000000"/>
            </a:solidFill>
            <a:miter lim="400000"/>
          </a:ln>
        </p:spPr>
        <p:txBody>
          <a:bodyPr lIns="25400" tIns="25400" rIns="25400" bIns="25400" anchor="ctr"/>
          <a:lstStyle/>
          <a:p>
            <a:endParaRPr sz="900"/>
          </a:p>
        </p:txBody>
      </p:sp>
      <p:sp>
        <p:nvSpPr>
          <p:cNvPr id="17" name="線">
            <a:extLst>
              <a:ext uri="{FF2B5EF4-FFF2-40B4-BE49-F238E27FC236}">
                <a16:creationId xmlns:a16="http://schemas.microsoft.com/office/drawing/2014/main" id="{CABBB3B0-D1FA-474F-96B7-849B4AD639AB}"/>
              </a:ext>
            </a:extLst>
          </p:cNvPr>
          <p:cNvSpPr/>
          <p:nvPr/>
        </p:nvSpPr>
        <p:spPr>
          <a:xfrm flipH="1" flipV="1">
            <a:off x="7157778" y="2923999"/>
            <a:ext cx="902855" cy="1576090"/>
          </a:xfrm>
          <a:prstGeom prst="line">
            <a:avLst/>
          </a:prstGeom>
          <a:ln w="25400">
            <a:solidFill>
              <a:srgbClr val="000000"/>
            </a:solidFill>
            <a:miter lim="400000"/>
          </a:ln>
        </p:spPr>
        <p:txBody>
          <a:bodyPr lIns="25400" tIns="25400" rIns="25400" bIns="25400" anchor="ctr"/>
          <a:lstStyle/>
          <a:p>
            <a:endParaRPr sz="900"/>
          </a:p>
        </p:txBody>
      </p:sp>
      <p:sp>
        <p:nvSpPr>
          <p:cNvPr id="18" name="線">
            <a:extLst>
              <a:ext uri="{FF2B5EF4-FFF2-40B4-BE49-F238E27FC236}">
                <a16:creationId xmlns:a16="http://schemas.microsoft.com/office/drawing/2014/main" id="{C01EE720-275C-474D-BDED-2EF7DC42A03F}"/>
              </a:ext>
            </a:extLst>
          </p:cNvPr>
          <p:cNvSpPr/>
          <p:nvPr/>
        </p:nvSpPr>
        <p:spPr>
          <a:xfrm flipH="1" flipV="1">
            <a:off x="7352394" y="2798104"/>
            <a:ext cx="72118" cy="125895"/>
          </a:xfrm>
          <a:prstGeom prst="line">
            <a:avLst/>
          </a:prstGeom>
          <a:ln w="25400">
            <a:solidFill>
              <a:srgbClr val="000000"/>
            </a:solidFill>
            <a:miter lim="400000"/>
          </a:ln>
        </p:spPr>
        <p:txBody>
          <a:bodyPr lIns="25400" tIns="25400" rIns="25400" bIns="25400" anchor="ctr"/>
          <a:lstStyle/>
          <a:p>
            <a:endParaRPr sz="900"/>
          </a:p>
        </p:txBody>
      </p:sp>
      <p:sp>
        <p:nvSpPr>
          <p:cNvPr id="19" name="各点を新しい軸上に移す">
            <a:extLst>
              <a:ext uri="{FF2B5EF4-FFF2-40B4-BE49-F238E27FC236}">
                <a16:creationId xmlns:a16="http://schemas.microsoft.com/office/drawing/2014/main" id="{D0D47C84-CEEF-4495-9499-84BCA2D1C61E}"/>
              </a:ext>
            </a:extLst>
          </p:cNvPr>
          <p:cNvSpPr txBox="1"/>
          <p:nvPr/>
        </p:nvSpPr>
        <p:spPr>
          <a:xfrm>
            <a:off x="4482114" y="6211395"/>
            <a:ext cx="294311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各点を新しい軸上に移す</a:t>
            </a:r>
            <a:endParaRPr sz="2050" dirty="0">
              <a:latin typeface="Hiragino Maru Gothic ProN W4" panose="020F0400000000000000" pitchFamily="34" charset="-128"/>
              <a:ea typeface="Hiragino Maru Gothic ProN W4" panose="020F0400000000000000" pitchFamily="34" charset="-128"/>
            </a:endParaRPr>
          </a:p>
        </p:txBody>
      </p:sp>
      <p:sp>
        <p:nvSpPr>
          <p:cNvPr id="20" name="テキスト ボックス 19">
            <a:extLst>
              <a:ext uri="{FF2B5EF4-FFF2-40B4-BE49-F238E27FC236}">
                <a16:creationId xmlns:a16="http://schemas.microsoft.com/office/drawing/2014/main" id="{0B5D779D-0B56-41AC-B8A5-86EDC2E07BBA}"/>
              </a:ext>
            </a:extLst>
          </p:cNvPr>
          <p:cNvSpPr txBox="1"/>
          <p:nvPr/>
        </p:nvSpPr>
        <p:spPr>
          <a:xfrm>
            <a:off x="8494127" y="1514133"/>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21" name="テキスト ボックス 20">
            <a:extLst>
              <a:ext uri="{FF2B5EF4-FFF2-40B4-BE49-F238E27FC236}">
                <a16:creationId xmlns:a16="http://schemas.microsoft.com/office/drawing/2014/main" id="{A15145C5-CF34-4890-B8D6-8CA4E51105E6}"/>
              </a:ext>
            </a:extLst>
          </p:cNvPr>
          <p:cNvSpPr txBox="1"/>
          <p:nvPr/>
        </p:nvSpPr>
        <p:spPr>
          <a:xfrm>
            <a:off x="7502818" y="286775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22" name="テキスト ボックス 21">
            <a:extLst>
              <a:ext uri="{FF2B5EF4-FFF2-40B4-BE49-F238E27FC236}">
                <a16:creationId xmlns:a16="http://schemas.microsoft.com/office/drawing/2014/main" id="{078ACF48-EC48-441C-B708-7A599FFD1C2E}"/>
              </a:ext>
            </a:extLst>
          </p:cNvPr>
          <p:cNvSpPr txBox="1"/>
          <p:nvPr/>
        </p:nvSpPr>
        <p:spPr>
          <a:xfrm>
            <a:off x="8068348" y="4403301"/>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23" name="テキスト ボックス 22">
            <a:extLst>
              <a:ext uri="{FF2B5EF4-FFF2-40B4-BE49-F238E27FC236}">
                <a16:creationId xmlns:a16="http://schemas.microsoft.com/office/drawing/2014/main" id="{F322B477-AB3F-4BE8-9145-83715B7D7DA5}"/>
              </a:ext>
            </a:extLst>
          </p:cNvPr>
          <p:cNvSpPr txBox="1"/>
          <p:nvPr/>
        </p:nvSpPr>
        <p:spPr>
          <a:xfrm>
            <a:off x="6313996" y="4743779"/>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24" name="テキスト ボックス 23">
            <a:extLst>
              <a:ext uri="{FF2B5EF4-FFF2-40B4-BE49-F238E27FC236}">
                <a16:creationId xmlns:a16="http://schemas.microsoft.com/office/drawing/2014/main" id="{3FF6DCC7-96BD-4D39-A745-3131F7C316DE}"/>
              </a:ext>
            </a:extLst>
          </p:cNvPr>
          <p:cNvSpPr txBox="1"/>
          <p:nvPr/>
        </p:nvSpPr>
        <p:spPr>
          <a:xfrm>
            <a:off x="6912893" y="3656571"/>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25" name="テキスト ボックス 24">
            <a:extLst>
              <a:ext uri="{FF2B5EF4-FFF2-40B4-BE49-F238E27FC236}">
                <a16:creationId xmlns:a16="http://schemas.microsoft.com/office/drawing/2014/main" id="{15EB22F6-A16E-4EF0-A714-B6B36CE5BB35}"/>
              </a:ext>
            </a:extLst>
          </p:cNvPr>
          <p:cNvSpPr txBox="1"/>
          <p:nvPr/>
        </p:nvSpPr>
        <p:spPr>
          <a:xfrm>
            <a:off x="5745369" y="2457034"/>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
        <p:nvSpPr>
          <p:cNvPr id="2" name="四角形">
            <a:extLst>
              <a:ext uri="{FF2B5EF4-FFF2-40B4-BE49-F238E27FC236}">
                <a16:creationId xmlns:a16="http://schemas.microsoft.com/office/drawing/2014/main" id="{A7FDD805-B0D5-9D98-6702-02014AA12676}"/>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19660E8C-0589-27A2-56F2-250EBEEB4EEE}"/>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20319572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9406438" y="5087304"/>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2248788" y="787969"/>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11" name="線">
            <a:extLst>
              <a:ext uri="{FF2B5EF4-FFF2-40B4-BE49-F238E27FC236}">
                <a16:creationId xmlns:a16="http://schemas.microsoft.com/office/drawing/2014/main" id="{31DE3039-127B-4C48-8014-F9FAEFB203D7}"/>
              </a:ext>
            </a:extLst>
          </p:cNvPr>
          <p:cNvSpPr/>
          <p:nvPr/>
        </p:nvSpPr>
        <p:spPr>
          <a:xfrm flipV="1">
            <a:off x="2785562" y="1749286"/>
            <a:ext cx="6467767" cy="3521402"/>
          </a:xfrm>
          <a:prstGeom prst="line">
            <a:avLst/>
          </a:prstGeom>
          <a:ln w="50800">
            <a:solidFill>
              <a:srgbClr val="0433FF"/>
            </a:solidFill>
            <a:miter lim="400000"/>
          </a:ln>
        </p:spPr>
        <p:txBody>
          <a:bodyPr lIns="25400" tIns="25400" rIns="25400" bIns="25400" anchor="ctr"/>
          <a:lstStyle/>
          <a:p>
            <a:endParaRPr sz="900"/>
          </a:p>
        </p:txBody>
      </p:sp>
      <p:sp>
        <p:nvSpPr>
          <p:cNvPr id="9" name="線">
            <a:extLst>
              <a:ext uri="{FF2B5EF4-FFF2-40B4-BE49-F238E27FC236}">
                <a16:creationId xmlns:a16="http://schemas.microsoft.com/office/drawing/2014/main" id="{6F758121-7343-4AA7-A8BE-0978B715D46D}"/>
              </a:ext>
            </a:extLst>
          </p:cNvPr>
          <p:cNvSpPr/>
          <p:nvPr/>
        </p:nvSpPr>
        <p:spPr>
          <a:xfrm flipH="1" flipV="1">
            <a:off x="6599978" y="3212235"/>
            <a:ext cx="277899" cy="485121"/>
          </a:xfrm>
          <a:prstGeom prst="line">
            <a:avLst/>
          </a:prstGeom>
          <a:ln w="25400">
            <a:solidFill>
              <a:srgbClr val="000000"/>
            </a:solidFill>
            <a:miter lim="400000"/>
          </a:ln>
        </p:spPr>
        <p:txBody>
          <a:bodyPr lIns="25400" tIns="25400" rIns="25400" bIns="25400" anchor="ctr"/>
          <a:lstStyle/>
          <a:p>
            <a:endParaRPr sz="900"/>
          </a:p>
        </p:txBody>
      </p:sp>
      <p:sp>
        <p:nvSpPr>
          <p:cNvPr id="10" name="線">
            <a:extLst>
              <a:ext uri="{FF2B5EF4-FFF2-40B4-BE49-F238E27FC236}">
                <a16:creationId xmlns:a16="http://schemas.microsoft.com/office/drawing/2014/main" id="{40AD745B-145D-4C43-AB75-6A523A6FFA17}"/>
              </a:ext>
            </a:extLst>
          </p:cNvPr>
          <p:cNvSpPr/>
          <p:nvPr/>
        </p:nvSpPr>
        <p:spPr>
          <a:xfrm flipH="1" flipV="1">
            <a:off x="5706311" y="2573280"/>
            <a:ext cx="455949" cy="855719"/>
          </a:xfrm>
          <a:prstGeom prst="line">
            <a:avLst/>
          </a:prstGeom>
          <a:ln w="25400">
            <a:solidFill>
              <a:srgbClr val="000000"/>
            </a:solidFill>
            <a:miter lim="400000"/>
          </a:ln>
        </p:spPr>
        <p:txBody>
          <a:bodyPr lIns="25400" tIns="25400" rIns="25400" bIns="25400" anchor="ctr"/>
          <a:lstStyle/>
          <a:p>
            <a:endParaRPr sz="900"/>
          </a:p>
        </p:txBody>
      </p:sp>
      <p:sp>
        <p:nvSpPr>
          <p:cNvPr id="15" name="線">
            <a:extLst>
              <a:ext uri="{FF2B5EF4-FFF2-40B4-BE49-F238E27FC236}">
                <a16:creationId xmlns:a16="http://schemas.microsoft.com/office/drawing/2014/main" id="{FE3466AF-1B9D-4968-BB28-0001F1D2E85B}"/>
              </a:ext>
            </a:extLst>
          </p:cNvPr>
          <p:cNvSpPr/>
          <p:nvPr/>
        </p:nvSpPr>
        <p:spPr>
          <a:xfrm flipH="1" flipV="1">
            <a:off x="8671486" y="1872018"/>
            <a:ext cx="84887" cy="145624"/>
          </a:xfrm>
          <a:prstGeom prst="line">
            <a:avLst/>
          </a:prstGeom>
          <a:ln w="25400">
            <a:solidFill>
              <a:srgbClr val="000000"/>
            </a:solidFill>
            <a:miter lim="400000"/>
          </a:ln>
        </p:spPr>
        <p:txBody>
          <a:bodyPr lIns="25400" tIns="25400" rIns="25400" bIns="25400" anchor="ctr"/>
          <a:lstStyle/>
          <a:p>
            <a:endParaRPr sz="900"/>
          </a:p>
        </p:txBody>
      </p:sp>
      <p:sp>
        <p:nvSpPr>
          <p:cNvPr id="16" name="線">
            <a:extLst>
              <a:ext uri="{FF2B5EF4-FFF2-40B4-BE49-F238E27FC236}">
                <a16:creationId xmlns:a16="http://schemas.microsoft.com/office/drawing/2014/main" id="{5D7ABD1F-359B-4665-8D87-185A5F754CAC}"/>
              </a:ext>
            </a:extLst>
          </p:cNvPr>
          <p:cNvSpPr/>
          <p:nvPr/>
        </p:nvSpPr>
        <p:spPr>
          <a:xfrm flipH="1" flipV="1">
            <a:off x="5615608" y="3697357"/>
            <a:ext cx="655981" cy="1143000"/>
          </a:xfrm>
          <a:prstGeom prst="line">
            <a:avLst/>
          </a:prstGeom>
          <a:ln w="25400">
            <a:solidFill>
              <a:srgbClr val="000000"/>
            </a:solidFill>
            <a:miter lim="400000"/>
          </a:ln>
        </p:spPr>
        <p:txBody>
          <a:bodyPr lIns="25400" tIns="25400" rIns="25400" bIns="25400" anchor="ctr"/>
          <a:lstStyle/>
          <a:p>
            <a:endParaRPr sz="900"/>
          </a:p>
        </p:txBody>
      </p:sp>
      <p:sp>
        <p:nvSpPr>
          <p:cNvPr id="17" name="線">
            <a:extLst>
              <a:ext uri="{FF2B5EF4-FFF2-40B4-BE49-F238E27FC236}">
                <a16:creationId xmlns:a16="http://schemas.microsoft.com/office/drawing/2014/main" id="{CABBB3B0-D1FA-474F-96B7-849B4AD639AB}"/>
              </a:ext>
            </a:extLst>
          </p:cNvPr>
          <p:cNvSpPr/>
          <p:nvPr/>
        </p:nvSpPr>
        <p:spPr>
          <a:xfrm flipH="1" flipV="1">
            <a:off x="7157778" y="2923999"/>
            <a:ext cx="902855" cy="1576090"/>
          </a:xfrm>
          <a:prstGeom prst="line">
            <a:avLst/>
          </a:prstGeom>
          <a:ln w="25400">
            <a:solidFill>
              <a:srgbClr val="000000"/>
            </a:solidFill>
            <a:miter lim="400000"/>
          </a:ln>
        </p:spPr>
        <p:txBody>
          <a:bodyPr lIns="25400" tIns="25400" rIns="25400" bIns="25400" anchor="ctr"/>
          <a:lstStyle/>
          <a:p>
            <a:endParaRPr sz="900"/>
          </a:p>
        </p:txBody>
      </p:sp>
      <p:sp>
        <p:nvSpPr>
          <p:cNvPr id="18" name="線">
            <a:extLst>
              <a:ext uri="{FF2B5EF4-FFF2-40B4-BE49-F238E27FC236}">
                <a16:creationId xmlns:a16="http://schemas.microsoft.com/office/drawing/2014/main" id="{C01EE720-275C-474D-BDED-2EF7DC42A03F}"/>
              </a:ext>
            </a:extLst>
          </p:cNvPr>
          <p:cNvSpPr/>
          <p:nvPr/>
        </p:nvSpPr>
        <p:spPr>
          <a:xfrm flipH="1" flipV="1">
            <a:off x="7352394" y="2798104"/>
            <a:ext cx="72118" cy="125895"/>
          </a:xfrm>
          <a:prstGeom prst="line">
            <a:avLst/>
          </a:prstGeom>
          <a:ln w="25400">
            <a:solidFill>
              <a:srgbClr val="000000"/>
            </a:solidFill>
            <a:miter lim="400000"/>
          </a:ln>
        </p:spPr>
        <p:txBody>
          <a:bodyPr lIns="25400" tIns="25400" rIns="25400" bIns="25400" anchor="ctr"/>
          <a:lstStyle/>
          <a:p>
            <a:endParaRPr sz="900"/>
          </a:p>
        </p:txBody>
      </p:sp>
      <p:sp>
        <p:nvSpPr>
          <p:cNvPr id="20" name="各点を新しい軸上に移す">
            <a:extLst>
              <a:ext uri="{FF2B5EF4-FFF2-40B4-BE49-F238E27FC236}">
                <a16:creationId xmlns:a16="http://schemas.microsoft.com/office/drawing/2014/main" id="{5118E84A-B540-497B-A002-A554BA6DBA36}"/>
              </a:ext>
            </a:extLst>
          </p:cNvPr>
          <p:cNvSpPr txBox="1"/>
          <p:nvPr/>
        </p:nvSpPr>
        <p:spPr>
          <a:xfrm>
            <a:off x="2705750" y="5878901"/>
            <a:ext cx="662360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この時の原点からの距離が新しい特徴量の値になります</a:t>
            </a:r>
            <a:endParaRPr lang="en-US" altLang="ja-JP" sz="2050" dirty="0">
              <a:latin typeface="Hiragino Maru Gothic ProN W4" panose="020F0400000000000000" pitchFamily="34" charset="-128"/>
              <a:ea typeface="Hiragino Maru Gothic ProN W4" panose="020F0400000000000000" pitchFamily="34" charset="-128"/>
            </a:endParaRPr>
          </a:p>
        </p:txBody>
      </p:sp>
      <p:sp>
        <p:nvSpPr>
          <p:cNvPr id="2" name="フリーフォーム: 図形 1">
            <a:extLst>
              <a:ext uri="{FF2B5EF4-FFF2-40B4-BE49-F238E27FC236}">
                <a16:creationId xmlns:a16="http://schemas.microsoft.com/office/drawing/2014/main" id="{9549DD44-D641-4D32-9DF0-5B87D8DFF4E9}"/>
              </a:ext>
            </a:extLst>
          </p:cNvPr>
          <p:cNvSpPr/>
          <p:nvPr/>
        </p:nvSpPr>
        <p:spPr>
          <a:xfrm>
            <a:off x="2782957" y="3717235"/>
            <a:ext cx="2842591" cy="1530626"/>
          </a:xfrm>
          <a:custGeom>
            <a:avLst/>
            <a:gdLst>
              <a:gd name="connsiteX0" fmla="*/ 0 w 2842591"/>
              <a:gd name="connsiteY0" fmla="*/ 1530626 h 1530626"/>
              <a:gd name="connsiteX1" fmla="*/ 1361660 w 2842591"/>
              <a:gd name="connsiteY1" fmla="*/ 496956 h 1530626"/>
              <a:gd name="connsiteX2" fmla="*/ 2842591 w 2842591"/>
              <a:gd name="connsiteY2" fmla="*/ 0 h 1530626"/>
              <a:gd name="connsiteX3" fmla="*/ 2842591 w 2842591"/>
              <a:gd name="connsiteY3" fmla="*/ 0 h 1530626"/>
            </a:gdLst>
            <a:ahLst/>
            <a:cxnLst>
              <a:cxn ang="0">
                <a:pos x="connsiteX0" y="connsiteY0"/>
              </a:cxn>
              <a:cxn ang="0">
                <a:pos x="connsiteX1" y="connsiteY1"/>
              </a:cxn>
              <a:cxn ang="0">
                <a:pos x="connsiteX2" y="connsiteY2"/>
              </a:cxn>
              <a:cxn ang="0">
                <a:pos x="connsiteX3" y="connsiteY3"/>
              </a:cxn>
            </a:cxnLst>
            <a:rect l="l" t="t" r="r" b="b"/>
            <a:pathLst>
              <a:path w="2842591" h="1530626">
                <a:moveTo>
                  <a:pt x="0" y="1530626"/>
                </a:moveTo>
                <a:cubicBezTo>
                  <a:pt x="443947" y="1141343"/>
                  <a:pt x="887895" y="752060"/>
                  <a:pt x="1361660" y="496956"/>
                </a:cubicBezTo>
                <a:cubicBezTo>
                  <a:pt x="1835425" y="241852"/>
                  <a:pt x="2842591" y="0"/>
                  <a:pt x="2842591" y="0"/>
                </a:cubicBezTo>
                <a:lnTo>
                  <a:pt x="2842591"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リーフォーム: 図形 2">
            <a:extLst>
              <a:ext uri="{FF2B5EF4-FFF2-40B4-BE49-F238E27FC236}">
                <a16:creationId xmlns:a16="http://schemas.microsoft.com/office/drawing/2014/main" id="{82B93E53-6618-4DFE-B829-8274630FC177}"/>
              </a:ext>
            </a:extLst>
          </p:cNvPr>
          <p:cNvSpPr/>
          <p:nvPr/>
        </p:nvSpPr>
        <p:spPr>
          <a:xfrm>
            <a:off x="2802835" y="3190461"/>
            <a:ext cx="3786808" cy="2077278"/>
          </a:xfrm>
          <a:custGeom>
            <a:avLst/>
            <a:gdLst>
              <a:gd name="connsiteX0" fmla="*/ 0 w 3786808"/>
              <a:gd name="connsiteY0" fmla="*/ 2077278 h 2077278"/>
              <a:gd name="connsiteX1" fmla="*/ 2663687 w 3786808"/>
              <a:gd name="connsiteY1" fmla="*/ 884582 h 2077278"/>
              <a:gd name="connsiteX2" fmla="*/ 3786808 w 3786808"/>
              <a:gd name="connsiteY2" fmla="*/ 0 h 2077278"/>
            </a:gdLst>
            <a:ahLst/>
            <a:cxnLst>
              <a:cxn ang="0">
                <a:pos x="connsiteX0" y="connsiteY0"/>
              </a:cxn>
              <a:cxn ang="0">
                <a:pos x="connsiteX1" y="connsiteY1"/>
              </a:cxn>
              <a:cxn ang="0">
                <a:pos x="connsiteX2" y="connsiteY2"/>
              </a:cxn>
            </a:cxnLst>
            <a:rect l="l" t="t" r="r" b="b"/>
            <a:pathLst>
              <a:path w="3786808" h="2077278">
                <a:moveTo>
                  <a:pt x="0" y="2077278"/>
                </a:moveTo>
                <a:cubicBezTo>
                  <a:pt x="1016276" y="1654036"/>
                  <a:pt x="2032552" y="1230795"/>
                  <a:pt x="2663687" y="884582"/>
                </a:cubicBezTo>
                <a:cubicBezTo>
                  <a:pt x="3294822" y="538369"/>
                  <a:pt x="3540815" y="269184"/>
                  <a:pt x="378680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3AF0E612-F4E1-40AF-A7E4-DCE54DD947CA}"/>
              </a:ext>
            </a:extLst>
          </p:cNvPr>
          <p:cNvSpPr/>
          <p:nvPr/>
        </p:nvSpPr>
        <p:spPr>
          <a:xfrm>
            <a:off x="2792896" y="3399183"/>
            <a:ext cx="3379304" cy="1858617"/>
          </a:xfrm>
          <a:custGeom>
            <a:avLst/>
            <a:gdLst>
              <a:gd name="connsiteX0" fmla="*/ 0 w 3379304"/>
              <a:gd name="connsiteY0" fmla="*/ 1858617 h 1858617"/>
              <a:gd name="connsiteX1" fmla="*/ 1709530 w 3379304"/>
              <a:gd name="connsiteY1" fmla="*/ 347869 h 1858617"/>
              <a:gd name="connsiteX2" fmla="*/ 3379304 w 3379304"/>
              <a:gd name="connsiteY2" fmla="*/ 0 h 1858617"/>
            </a:gdLst>
            <a:ahLst/>
            <a:cxnLst>
              <a:cxn ang="0">
                <a:pos x="connsiteX0" y="connsiteY0"/>
              </a:cxn>
              <a:cxn ang="0">
                <a:pos x="connsiteX1" y="connsiteY1"/>
              </a:cxn>
              <a:cxn ang="0">
                <a:pos x="connsiteX2" y="connsiteY2"/>
              </a:cxn>
            </a:cxnLst>
            <a:rect l="l" t="t" r="r" b="b"/>
            <a:pathLst>
              <a:path w="3379304" h="1858617">
                <a:moveTo>
                  <a:pt x="0" y="1858617"/>
                </a:moveTo>
                <a:cubicBezTo>
                  <a:pt x="573156" y="1258127"/>
                  <a:pt x="1146313" y="657638"/>
                  <a:pt x="1709530" y="347869"/>
                </a:cubicBezTo>
                <a:cubicBezTo>
                  <a:pt x="2272747" y="38100"/>
                  <a:pt x="2826025" y="19050"/>
                  <a:pt x="337930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B41A4E2-3541-4D5E-8963-7DAA81B07847}"/>
              </a:ext>
            </a:extLst>
          </p:cNvPr>
          <p:cNvSpPr/>
          <p:nvPr/>
        </p:nvSpPr>
        <p:spPr>
          <a:xfrm>
            <a:off x="2792896" y="2882348"/>
            <a:ext cx="4373217" cy="2385391"/>
          </a:xfrm>
          <a:custGeom>
            <a:avLst/>
            <a:gdLst>
              <a:gd name="connsiteX0" fmla="*/ 0 w 4373217"/>
              <a:gd name="connsiteY0" fmla="*/ 2385391 h 2385391"/>
              <a:gd name="connsiteX1" fmla="*/ 2027582 w 4373217"/>
              <a:gd name="connsiteY1" fmla="*/ 1808922 h 2385391"/>
              <a:gd name="connsiteX2" fmla="*/ 4373217 w 4373217"/>
              <a:gd name="connsiteY2" fmla="*/ 0 h 2385391"/>
            </a:gdLst>
            <a:ahLst/>
            <a:cxnLst>
              <a:cxn ang="0">
                <a:pos x="connsiteX0" y="connsiteY0"/>
              </a:cxn>
              <a:cxn ang="0">
                <a:pos x="connsiteX1" y="connsiteY1"/>
              </a:cxn>
              <a:cxn ang="0">
                <a:pos x="connsiteX2" y="connsiteY2"/>
              </a:cxn>
            </a:cxnLst>
            <a:rect l="l" t="t" r="r" b="b"/>
            <a:pathLst>
              <a:path w="4373217" h="2385391">
                <a:moveTo>
                  <a:pt x="0" y="2385391"/>
                </a:moveTo>
                <a:cubicBezTo>
                  <a:pt x="649356" y="2295939"/>
                  <a:pt x="1298713" y="2206487"/>
                  <a:pt x="2027582" y="1808922"/>
                </a:cubicBezTo>
                <a:cubicBezTo>
                  <a:pt x="2756452" y="1411357"/>
                  <a:pt x="3564834" y="705678"/>
                  <a:pt x="437321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図形 6">
            <a:extLst>
              <a:ext uri="{FF2B5EF4-FFF2-40B4-BE49-F238E27FC236}">
                <a16:creationId xmlns:a16="http://schemas.microsoft.com/office/drawing/2014/main" id="{FBB7BBDA-ACAE-482B-B659-579B5256E794}"/>
              </a:ext>
            </a:extLst>
          </p:cNvPr>
          <p:cNvSpPr/>
          <p:nvPr/>
        </p:nvSpPr>
        <p:spPr>
          <a:xfrm>
            <a:off x="2763078" y="2773017"/>
            <a:ext cx="4591879" cy="2484783"/>
          </a:xfrm>
          <a:custGeom>
            <a:avLst/>
            <a:gdLst>
              <a:gd name="connsiteX0" fmla="*/ 0 w 4591879"/>
              <a:gd name="connsiteY0" fmla="*/ 2484783 h 2484783"/>
              <a:gd name="connsiteX1" fmla="*/ 1749287 w 4591879"/>
              <a:gd name="connsiteY1" fmla="*/ 626166 h 2484783"/>
              <a:gd name="connsiteX2" fmla="*/ 4591879 w 4591879"/>
              <a:gd name="connsiteY2" fmla="*/ 0 h 2484783"/>
            </a:gdLst>
            <a:ahLst/>
            <a:cxnLst>
              <a:cxn ang="0">
                <a:pos x="connsiteX0" y="connsiteY0"/>
              </a:cxn>
              <a:cxn ang="0">
                <a:pos x="connsiteX1" y="connsiteY1"/>
              </a:cxn>
              <a:cxn ang="0">
                <a:pos x="connsiteX2" y="connsiteY2"/>
              </a:cxn>
            </a:cxnLst>
            <a:rect l="l" t="t" r="r" b="b"/>
            <a:pathLst>
              <a:path w="4591879" h="2484783">
                <a:moveTo>
                  <a:pt x="0" y="2484783"/>
                </a:moveTo>
                <a:cubicBezTo>
                  <a:pt x="491987" y="1762539"/>
                  <a:pt x="983974" y="1040296"/>
                  <a:pt x="1749287" y="626166"/>
                </a:cubicBezTo>
                <a:cubicBezTo>
                  <a:pt x="2514600" y="212035"/>
                  <a:pt x="3553239" y="106017"/>
                  <a:pt x="45918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A92B3E9C-98D1-4C24-9636-0DB8DEEB71D0}"/>
              </a:ext>
            </a:extLst>
          </p:cNvPr>
          <p:cNvSpPr/>
          <p:nvPr/>
        </p:nvSpPr>
        <p:spPr>
          <a:xfrm>
            <a:off x="2733261" y="2017643"/>
            <a:ext cx="6033052" cy="3200400"/>
          </a:xfrm>
          <a:custGeom>
            <a:avLst/>
            <a:gdLst>
              <a:gd name="connsiteX0" fmla="*/ 0 w 6033052"/>
              <a:gd name="connsiteY0" fmla="*/ 3200400 h 3200400"/>
              <a:gd name="connsiteX1" fmla="*/ 1679713 w 6033052"/>
              <a:gd name="connsiteY1" fmla="*/ 834887 h 3200400"/>
              <a:gd name="connsiteX2" fmla="*/ 6033052 w 6033052"/>
              <a:gd name="connsiteY2" fmla="*/ 0 h 3200400"/>
            </a:gdLst>
            <a:ahLst/>
            <a:cxnLst>
              <a:cxn ang="0">
                <a:pos x="connsiteX0" y="connsiteY0"/>
              </a:cxn>
              <a:cxn ang="0">
                <a:pos x="connsiteX1" y="connsiteY1"/>
              </a:cxn>
              <a:cxn ang="0">
                <a:pos x="connsiteX2" y="connsiteY2"/>
              </a:cxn>
            </a:cxnLst>
            <a:rect l="l" t="t" r="r" b="b"/>
            <a:pathLst>
              <a:path w="6033052" h="3200400">
                <a:moveTo>
                  <a:pt x="0" y="3200400"/>
                </a:moveTo>
                <a:cubicBezTo>
                  <a:pt x="337102" y="2284343"/>
                  <a:pt x="674204" y="1368287"/>
                  <a:pt x="1679713" y="834887"/>
                </a:cubicBezTo>
                <a:cubicBezTo>
                  <a:pt x="2685222" y="301487"/>
                  <a:pt x="4359137" y="150743"/>
                  <a:pt x="603305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18D207E1-64CB-4FBF-BF37-105730A61ACF}"/>
              </a:ext>
            </a:extLst>
          </p:cNvPr>
          <p:cNvSpPr txBox="1"/>
          <p:nvPr/>
        </p:nvSpPr>
        <p:spPr>
          <a:xfrm>
            <a:off x="4721674" y="3614990"/>
            <a:ext cx="565569" cy="369332"/>
          </a:xfrm>
          <a:prstGeom prst="rect">
            <a:avLst/>
          </a:prstGeom>
          <a:noFill/>
        </p:spPr>
        <p:txBody>
          <a:bodyPr wrap="square" rtlCol="0">
            <a:spAutoFit/>
          </a:bodyPr>
          <a:lstStyle/>
          <a:p>
            <a:r>
              <a:rPr kumimoji="1" lang="en-US" altLang="ja-JP" b="1" dirty="0"/>
              <a:t>6.4</a:t>
            </a:r>
            <a:endParaRPr kumimoji="1" lang="ja-JP" altLang="en-US" b="1" dirty="0"/>
          </a:p>
        </p:txBody>
      </p:sp>
      <p:sp>
        <p:nvSpPr>
          <p:cNvPr id="30" name="テキスト ボックス 29">
            <a:extLst>
              <a:ext uri="{FF2B5EF4-FFF2-40B4-BE49-F238E27FC236}">
                <a16:creationId xmlns:a16="http://schemas.microsoft.com/office/drawing/2014/main" id="{78F89E00-381E-4D37-A03D-99E9F20F456D}"/>
              </a:ext>
            </a:extLst>
          </p:cNvPr>
          <p:cNvSpPr txBox="1"/>
          <p:nvPr/>
        </p:nvSpPr>
        <p:spPr>
          <a:xfrm>
            <a:off x="4696238" y="4221863"/>
            <a:ext cx="563167" cy="369332"/>
          </a:xfrm>
          <a:prstGeom prst="rect">
            <a:avLst/>
          </a:prstGeom>
          <a:noFill/>
        </p:spPr>
        <p:txBody>
          <a:bodyPr wrap="square" rtlCol="0">
            <a:spAutoFit/>
          </a:bodyPr>
          <a:lstStyle/>
          <a:p>
            <a:r>
              <a:rPr kumimoji="1" lang="en-US" altLang="ja-JP" b="1" dirty="0"/>
              <a:t>7.7</a:t>
            </a:r>
            <a:endParaRPr kumimoji="1" lang="ja-JP" altLang="en-US" b="1" dirty="0"/>
          </a:p>
        </p:txBody>
      </p:sp>
      <p:sp>
        <p:nvSpPr>
          <p:cNvPr id="31" name="テキスト ボックス 30">
            <a:extLst>
              <a:ext uri="{FF2B5EF4-FFF2-40B4-BE49-F238E27FC236}">
                <a16:creationId xmlns:a16="http://schemas.microsoft.com/office/drawing/2014/main" id="{9C39A703-991B-4775-87CC-2A9D55DDCCD8}"/>
              </a:ext>
            </a:extLst>
          </p:cNvPr>
          <p:cNvSpPr txBox="1"/>
          <p:nvPr/>
        </p:nvSpPr>
        <p:spPr>
          <a:xfrm>
            <a:off x="5267123" y="3189030"/>
            <a:ext cx="548847" cy="369332"/>
          </a:xfrm>
          <a:prstGeom prst="rect">
            <a:avLst/>
          </a:prstGeom>
          <a:noFill/>
        </p:spPr>
        <p:txBody>
          <a:bodyPr wrap="square" rtlCol="0">
            <a:spAutoFit/>
          </a:bodyPr>
          <a:lstStyle/>
          <a:p>
            <a:r>
              <a:rPr lang="en-US" altLang="ja-JP" b="1" dirty="0"/>
              <a:t>7.2</a:t>
            </a:r>
            <a:endParaRPr kumimoji="1" lang="ja-JP" altLang="en-US" b="1" dirty="0"/>
          </a:p>
        </p:txBody>
      </p:sp>
      <p:sp>
        <p:nvSpPr>
          <p:cNvPr id="32" name="テキスト ボックス 31">
            <a:extLst>
              <a:ext uri="{FF2B5EF4-FFF2-40B4-BE49-F238E27FC236}">
                <a16:creationId xmlns:a16="http://schemas.microsoft.com/office/drawing/2014/main" id="{7E3BDA91-D722-40AC-A661-51793B1490C9}"/>
              </a:ext>
            </a:extLst>
          </p:cNvPr>
          <p:cNvSpPr txBox="1"/>
          <p:nvPr/>
        </p:nvSpPr>
        <p:spPr>
          <a:xfrm>
            <a:off x="5184809" y="4323018"/>
            <a:ext cx="565568" cy="369332"/>
          </a:xfrm>
          <a:prstGeom prst="rect">
            <a:avLst/>
          </a:prstGeom>
          <a:noFill/>
        </p:spPr>
        <p:txBody>
          <a:bodyPr wrap="square" rtlCol="0">
            <a:spAutoFit/>
          </a:bodyPr>
          <a:lstStyle/>
          <a:p>
            <a:r>
              <a:rPr kumimoji="1" lang="en-US" altLang="ja-JP" b="1" dirty="0"/>
              <a:t>9.8</a:t>
            </a:r>
            <a:endParaRPr kumimoji="1" lang="ja-JP" altLang="en-US" b="1" dirty="0"/>
          </a:p>
        </p:txBody>
      </p:sp>
      <p:sp>
        <p:nvSpPr>
          <p:cNvPr id="33" name="テキスト ボックス 32">
            <a:extLst>
              <a:ext uri="{FF2B5EF4-FFF2-40B4-BE49-F238E27FC236}">
                <a16:creationId xmlns:a16="http://schemas.microsoft.com/office/drawing/2014/main" id="{28782796-17C7-44FC-82F3-A02F1414BA4F}"/>
              </a:ext>
            </a:extLst>
          </p:cNvPr>
          <p:cNvSpPr txBox="1"/>
          <p:nvPr/>
        </p:nvSpPr>
        <p:spPr>
          <a:xfrm>
            <a:off x="4785691" y="2358960"/>
            <a:ext cx="501552" cy="369332"/>
          </a:xfrm>
          <a:prstGeom prst="rect">
            <a:avLst/>
          </a:prstGeom>
          <a:noFill/>
        </p:spPr>
        <p:txBody>
          <a:bodyPr wrap="square" rtlCol="0">
            <a:spAutoFit/>
          </a:bodyPr>
          <a:lstStyle/>
          <a:p>
            <a:r>
              <a:rPr kumimoji="1" lang="en-US" altLang="ja-JP" b="1" dirty="0"/>
              <a:t>13</a:t>
            </a:r>
            <a:endParaRPr kumimoji="1" lang="ja-JP" altLang="en-US" b="1" dirty="0"/>
          </a:p>
        </p:txBody>
      </p:sp>
      <p:sp>
        <p:nvSpPr>
          <p:cNvPr id="34" name="テキスト ボックス 33">
            <a:extLst>
              <a:ext uri="{FF2B5EF4-FFF2-40B4-BE49-F238E27FC236}">
                <a16:creationId xmlns:a16="http://schemas.microsoft.com/office/drawing/2014/main" id="{7EA13662-FE1B-4B0F-84AD-0BE4EB5F0160}"/>
              </a:ext>
            </a:extLst>
          </p:cNvPr>
          <p:cNvSpPr txBox="1"/>
          <p:nvPr/>
        </p:nvSpPr>
        <p:spPr>
          <a:xfrm>
            <a:off x="4868747" y="2834531"/>
            <a:ext cx="718447" cy="369332"/>
          </a:xfrm>
          <a:prstGeom prst="rect">
            <a:avLst/>
          </a:prstGeom>
          <a:noFill/>
        </p:spPr>
        <p:txBody>
          <a:bodyPr wrap="square" rtlCol="0">
            <a:spAutoFit/>
          </a:bodyPr>
          <a:lstStyle/>
          <a:p>
            <a:r>
              <a:rPr kumimoji="1" lang="en-US" altLang="ja-JP" b="1" dirty="0"/>
              <a:t>10.1</a:t>
            </a:r>
            <a:endParaRPr kumimoji="1" lang="ja-JP" altLang="en-US" b="1" dirty="0"/>
          </a:p>
        </p:txBody>
      </p:sp>
      <p:sp>
        <p:nvSpPr>
          <p:cNvPr id="35" name="テキスト ボックス 34">
            <a:extLst>
              <a:ext uri="{FF2B5EF4-FFF2-40B4-BE49-F238E27FC236}">
                <a16:creationId xmlns:a16="http://schemas.microsoft.com/office/drawing/2014/main" id="{8CB65B01-C330-4DE3-A496-E821FFCB3215}"/>
              </a:ext>
            </a:extLst>
          </p:cNvPr>
          <p:cNvSpPr txBox="1"/>
          <p:nvPr/>
        </p:nvSpPr>
        <p:spPr>
          <a:xfrm>
            <a:off x="8494127" y="1514133"/>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36" name="テキスト ボックス 35">
            <a:extLst>
              <a:ext uri="{FF2B5EF4-FFF2-40B4-BE49-F238E27FC236}">
                <a16:creationId xmlns:a16="http://schemas.microsoft.com/office/drawing/2014/main" id="{22C5B42A-76AA-4D6B-81CE-57F4351B4641}"/>
              </a:ext>
            </a:extLst>
          </p:cNvPr>
          <p:cNvSpPr txBox="1"/>
          <p:nvPr/>
        </p:nvSpPr>
        <p:spPr>
          <a:xfrm>
            <a:off x="7502818" y="286775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37" name="テキスト ボックス 36">
            <a:extLst>
              <a:ext uri="{FF2B5EF4-FFF2-40B4-BE49-F238E27FC236}">
                <a16:creationId xmlns:a16="http://schemas.microsoft.com/office/drawing/2014/main" id="{C058967A-D2C1-4AED-B00A-564B3B2E881E}"/>
              </a:ext>
            </a:extLst>
          </p:cNvPr>
          <p:cNvSpPr txBox="1"/>
          <p:nvPr/>
        </p:nvSpPr>
        <p:spPr>
          <a:xfrm>
            <a:off x="8068348" y="4403301"/>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38" name="テキスト ボックス 37">
            <a:extLst>
              <a:ext uri="{FF2B5EF4-FFF2-40B4-BE49-F238E27FC236}">
                <a16:creationId xmlns:a16="http://schemas.microsoft.com/office/drawing/2014/main" id="{3729F3D3-3C33-4470-9F5D-48AD4DBFEF40}"/>
              </a:ext>
            </a:extLst>
          </p:cNvPr>
          <p:cNvSpPr txBox="1"/>
          <p:nvPr/>
        </p:nvSpPr>
        <p:spPr>
          <a:xfrm>
            <a:off x="6313996" y="4743779"/>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39" name="テキスト ボックス 38">
            <a:extLst>
              <a:ext uri="{FF2B5EF4-FFF2-40B4-BE49-F238E27FC236}">
                <a16:creationId xmlns:a16="http://schemas.microsoft.com/office/drawing/2014/main" id="{78725C9A-135B-4021-92B6-289652131A09}"/>
              </a:ext>
            </a:extLst>
          </p:cNvPr>
          <p:cNvSpPr txBox="1"/>
          <p:nvPr/>
        </p:nvSpPr>
        <p:spPr>
          <a:xfrm>
            <a:off x="6912893" y="3656571"/>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40" name="テキスト ボックス 39">
            <a:extLst>
              <a:ext uri="{FF2B5EF4-FFF2-40B4-BE49-F238E27FC236}">
                <a16:creationId xmlns:a16="http://schemas.microsoft.com/office/drawing/2014/main" id="{C1AE9C86-7998-45E3-8DE7-4D658076882C}"/>
              </a:ext>
            </a:extLst>
          </p:cNvPr>
          <p:cNvSpPr txBox="1"/>
          <p:nvPr/>
        </p:nvSpPr>
        <p:spPr>
          <a:xfrm>
            <a:off x="5745369" y="2457034"/>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
        <p:nvSpPr>
          <p:cNvPr id="14" name="四角形">
            <a:extLst>
              <a:ext uri="{FF2B5EF4-FFF2-40B4-BE49-F238E27FC236}">
                <a16:creationId xmlns:a16="http://schemas.microsoft.com/office/drawing/2014/main" id="{33BB0DE3-6497-A103-F3AC-2180CEB8B367}"/>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9" name="次元削減の例：主成分分析">
            <a:extLst>
              <a:ext uri="{FF2B5EF4-FFF2-40B4-BE49-F238E27FC236}">
                <a16:creationId xmlns:a16="http://schemas.microsoft.com/office/drawing/2014/main" id="{030008E3-0A18-C3CA-B758-2EFDC79D9C63}"/>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29335249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4757392" y="4602232"/>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310658" y="966871"/>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20" name="各点を新しい軸上に移す">
            <a:extLst>
              <a:ext uri="{FF2B5EF4-FFF2-40B4-BE49-F238E27FC236}">
                <a16:creationId xmlns:a16="http://schemas.microsoft.com/office/drawing/2014/main" id="{5118E84A-B540-497B-A002-A554BA6DBA36}"/>
              </a:ext>
            </a:extLst>
          </p:cNvPr>
          <p:cNvSpPr txBox="1"/>
          <p:nvPr/>
        </p:nvSpPr>
        <p:spPr>
          <a:xfrm>
            <a:off x="2707641" y="5881654"/>
            <a:ext cx="6623608"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この時の原点からの距離が新しい特徴量の値になります</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これで</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つの特徴量が</a:t>
            </a:r>
            <a:r>
              <a:rPr lang="en-US" altLang="ja-JP" sz="2050" dirty="0">
                <a:latin typeface="Hiragino Maru Gothic ProN W4" panose="020F0400000000000000" pitchFamily="34" charset="-128"/>
                <a:ea typeface="Hiragino Maru Gothic ProN W4" panose="020F0400000000000000" pitchFamily="34" charset="-128"/>
              </a:rPr>
              <a:t>1</a:t>
            </a:r>
            <a:r>
              <a:rPr lang="ja-JP" altLang="en-US" sz="2050" dirty="0">
                <a:latin typeface="Hiragino Maru Gothic ProN W4" panose="020F0400000000000000" pitchFamily="34" charset="-128"/>
                <a:ea typeface="Hiragino Maru Gothic ProN W4" panose="020F0400000000000000" pitchFamily="34" charset="-128"/>
              </a:rPr>
              <a:t>つに集約されたことになります</a:t>
            </a:r>
            <a:endParaRPr sz="2050" dirty="0">
              <a:latin typeface="Hiragino Maru Gothic ProN W4" panose="020F0400000000000000" pitchFamily="34" charset="-128"/>
              <a:ea typeface="Hiragino Maru Gothic ProN W4" panose="020F0400000000000000" pitchFamily="34" charset="-128"/>
            </a:endParaRPr>
          </a:p>
        </p:txBody>
      </p:sp>
      <p:pic>
        <p:nvPicPr>
          <p:cNvPr id="21" name="図 20">
            <a:extLst>
              <a:ext uri="{FF2B5EF4-FFF2-40B4-BE49-F238E27FC236}">
                <a16:creationId xmlns:a16="http://schemas.microsoft.com/office/drawing/2014/main" id="{345ABB71-BA8B-49EE-956C-284667ED4049}"/>
              </a:ext>
            </a:extLst>
          </p:cNvPr>
          <p:cNvPicPr>
            <a:picLocks noChangeAspect="1"/>
          </p:cNvPicPr>
          <p:nvPr/>
        </p:nvPicPr>
        <p:blipFill>
          <a:blip r:embed="rId2"/>
          <a:stretch>
            <a:fillRect/>
          </a:stretch>
        </p:blipFill>
        <p:spPr>
          <a:xfrm>
            <a:off x="599198" y="1373395"/>
            <a:ext cx="4889175" cy="3159578"/>
          </a:xfrm>
          <a:prstGeom prst="rect">
            <a:avLst/>
          </a:prstGeom>
        </p:spPr>
      </p:pic>
      <p:sp>
        <p:nvSpPr>
          <p:cNvPr id="33" name="矢印: 右 32">
            <a:extLst>
              <a:ext uri="{FF2B5EF4-FFF2-40B4-BE49-F238E27FC236}">
                <a16:creationId xmlns:a16="http://schemas.microsoft.com/office/drawing/2014/main" id="{20742155-3308-4279-97E2-D934DD1E58D8}"/>
              </a:ext>
            </a:extLst>
          </p:cNvPr>
          <p:cNvSpPr/>
          <p:nvPr/>
        </p:nvSpPr>
        <p:spPr>
          <a:xfrm>
            <a:off x="9251972" y="2831975"/>
            <a:ext cx="566531" cy="53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8" name="表">
            <a:extLst>
              <a:ext uri="{FF2B5EF4-FFF2-40B4-BE49-F238E27FC236}">
                <a16:creationId xmlns:a16="http://schemas.microsoft.com/office/drawing/2014/main" id="{FB5CB2F4-15FF-4275-9B16-00CE79599BC6}"/>
              </a:ext>
            </a:extLst>
          </p:cNvPr>
          <p:cNvGraphicFramePr/>
          <p:nvPr>
            <p:extLst>
              <p:ext uri="{D42A27DB-BD31-4B8C-83A1-F6EECF244321}">
                <p14:modId xmlns:p14="http://schemas.microsoft.com/office/powerpoint/2010/main" val="2120817438"/>
              </p:ext>
            </p:extLst>
          </p:nvPr>
        </p:nvGraphicFramePr>
        <p:xfrm>
          <a:off x="6283642" y="1385543"/>
          <a:ext cx="2637767" cy="3370570"/>
        </p:xfrm>
        <a:graphic>
          <a:graphicData uri="http://schemas.openxmlformats.org/drawingml/2006/table">
            <a:tbl>
              <a:tblPr firstRow="1" firstCol="1" bandRow="1"/>
              <a:tblGrid>
                <a:gridCol w="954404">
                  <a:extLst>
                    <a:ext uri="{9D8B030D-6E8A-4147-A177-3AD203B41FA5}">
                      <a16:colId xmlns:a16="http://schemas.microsoft.com/office/drawing/2014/main" val="20000"/>
                    </a:ext>
                  </a:extLst>
                </a:gridCol>
                <a:gridCol w="709764">
                  <a:extLst>
                    <a:ext uri="{9D8B030D-6E8A-4147-A177-3AD203B41FA5}">
                      <a16:colId xmlns:a16="http://schemas.microsoft.com/office/drawing/2014/main" val="20001"/>
                    </a:ext>
                  </a:extLst>
                </a:gridCol>
                <a:gridCol w="973599">
                  <a:extLst>
                    <a:ext uri="{9D8B030D-6E8A-4147-A177-3AD203B41FA5}">
                      <a16:colId xmlns:a16="http://schemas.microsoft.com/office/drawing/2014/main" val="20003"/>
                    </a:ext>
                  </a:extLst>
                </a:gridCol>
              </a:tblGrid>
              <a:tr h="481510">
                <a:tc>
                  <a:txBody>
                    <a:bodyPr/>
                    <a:lstStyle/>
                    <a:p>
                      <a:pPr algn="ctr" defTabSz="914400">
                        <a:defRPr sz="2200" b="0">
                          <a:sym typeface="ヒラギノ角ゴ ProN W6"/>
                        </a:defRPr>
                      </a:pPr>
                      <a:endParaRPr sz="1400" dirty="0">
                        <a:solidFill>
                          <a:schemeClr val="tx1"/>
                        </a:solidFill>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sym typeface="ヒラギノ角ゴ ProN W6"/>
                        </a:rPr>
                        <a:t>色合い</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b="0">
                          <a:solidFill>
                            <a:srgbClr val="000000"/>
                          </a:solidFill>
                        </a:defRPr>
                      </a:pPr>
                      <a:r>
                        <a:rPr sz="1400">
                          <a:solidFill>
                            <a:schemeClr val="tx1"/>
                          </a:solidFill>
                          <a:sym typeface="ヒラギノ角ゴ ProN W6"/>
                        </a:rPr>
                        <a:t>甘さレベル</a:t>
                      </a:r>
                    </a:p>
                  </a:txBody>
                  <a:tcPr marL="25400" marR="25400" marT="25400" marB="25400" anchor="ctr" horzOverflow="overflow"/>
                </a:tc>
                <a:extLst>
                  <a:ext uri="{0D108BD9-81ED-4DB2-BD59-A6C34878D82A}">
                    <a16:rowId xmlns:a16="http://schemas.microsoft.com/office/drawing/2014/main" val="10000"/>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りんご1</a:t>
                      </a:r>
                    </a:p>
                  </a:txBody>
                  <a:tcPr marL="25400" marR="25400" marT="25400" marB="25400" anchor="ctr" horzOverflow="overflow"/>
                </a:tc>
                <a:tc>
                  <a:txBody>
                    <a:bodyPr/>
                    <a:lstStyle/>
                    <a:p>
                      <a:pPr algn="ctr" defTabSz="914400">
                        <a:defRPr sz="1800"/>
                      </a:pPr>
                      <a:r>
                        <a:rPr sz="1400">
                          <a:solidFill>
                            <a:schemeClr val="tx1"/>
                          </a:solidFill>
                          <a:sym typeface="ヒラギノ角ゴ ProN W3"/>
                        </a:rPr>
                        <a:t>10</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りんご２</a:t>
                      </a:r>
                    </a:p>
                  </a:txBody>
                  <a:tcPr marL="25400" marR="25400" marT="25400" marB="25400" anchor="ctr" horzOverflow="overflow"/>
                </a:tc>
                <a:tc>
                  <a:txBody>
                    <a:bodyPr/>
                    <a:lstStyle/>
                    <a:p>
                      <a:pPr algn="ctr" defTabSz="914400">
                        <a:defRPr sz="1800"/>
                      </a:pPr>
                      <a:r>
                        <a:rPr sz="1400" dirty="0">
                          <a:solidFill>
                            <a:schemeClr val="tx1"/>
                          </a:solidFill>
                          <a:sym typeface="ヒラギノ角ゴ ProN W3"/>
                        </a:rPr>
                        <a:t>8</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2</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5</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sz="1400" dirty="0">
                          <a:solidFill>
                            <a:schemeClr val="tx1"/>
                          </a:solidFill>
                          <a:sym typeface="ヒラギノ角ゴ ProN W3"/>
                        </a:rPr>
                        <a:t>7</a:t>
                      </a:r>
                    </a:p>
                  </a:txBody>
                  <a:tcPr marL="25400" marR="25400" marT="25400" marB="25400" anchor="ctr" horzOverflow="overflow"/>
                </a:tc>
                <a:extLst>
                  <a:ext uri="{0D108BD9-81ED-4DB2-BD59-A6C34878D82A}">
                    <a16:rowId xmlns:a16="http://schemas.microsoft.com/office/drawing/2014/main" val="10004"/>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sz="1400" dirty="0">
                          <a:solidFill>
                            <a:schemeClr val="tx1"/>
                          </a:solidFill>
                          <a:sym typeface="ヒラギノ角ゴ ProN W3"/>
                        </a:rPr>
                        <a:t>4</a:t>
                      </a:r>
                    </a:p>
                  </a:txBody>
                  <a:tcPr marL="25400" marR="25400" marT="25400" marB="25400" anchor="ctr" horzOverflow="overflow"/>
                </a:tc>
                <a:extLst>
                  <a:ext uri="{0D108BD9-81ED-4DB2-BD59-A6C34878D82A}">
                    <a16:rowId xmlns:a16="http://schemas.microsoft.com/office/drawing/2014/main" val="10005"/>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1</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graphicFrame>
        <p:nvGraphicFramePr>
          <p:cNvPr id="39" name="表">
            <a:extLst>
              <a:ext uri="{FF2B5EF4-FFF2-40B4-BE49-F238E27FC236}">
                <a16:creationId xmlns:a16="http://schemas.microsoft.com/office/drawing/2014/main" id="{46B73AFB-63FE-49B0-85AB-858461DABD46}"/>
              </a:ext>
            </a:extLst>
          </p:cNvPr>
          <p:cNvGraphicFramePr/>
          <p:nvPr>
            <p:extLst>
              <p:ext uri="{D42A27DB-BD31-4B8C-83A1-F6EECF244321}">
                <p14:modId xmlns:p14="http://schemas.microsoft.com/office/powerpoint/2010/main" val="3063809985"/>
              </p:ext>
            </p:extLst>
          </p:nvPr>
        </p:nvGraphicFramePr>
        <p:xfrm>
          <a:off x="10027672" y="1415046"/>
          <a:ext cx="1928003" cy="3370570"/>
        </p:xfrm>
        <a:graphic>
          <a:graphicData uri="http://schemas.openxmlformats.org/drawingml/2006/table">
            <a:tbl>
              <a:tblPr firstRow="1" firstCol="1" bandRow="1"/>
              <a:tblGrid>
                <a:gridCol w="954404">
                  <a:extLst>
                    <a:ext uri="{9D8B030D-6E8A-4147-A177-3AD203B41FA5}">
                      <a16:colId xmlns:a16="http://schemas.microsoft.com/office/drawing/2014/main" val="20000"/>
                    </a:ext>
                  </a:extLst>
                </a:gridCol>
                <a:gridCol w="973599">
                  <a:extLst>
                    <a:ext uri="{9D8B030D-6E8A-4147-A177-3AD203B41FA5}">
                      <a16:colId xmlns:a16="http://schemas.microsoft.com/office/drawing/2014/main" val="20003"/>
                    </a:ext>
                  </a:extLst>
                </a:gridCol>
              </a:tblGrid>
              <a:tr h="481510">
                <a:tc>
                  <a:txBody>
                    <a:bodyPr/>
                    <a:lstStyle/>
                    <a:p>
                      <a:pPr algn="ctr" defTabSz="914400">
                        <a:defRPr sz="2200" b="0">
                          <a:sym typeface="ヒラギノ角ゴ ProN W6"/>
                        </a:defRPr>
                      </a:pPr>
                      <a:endParaRPr sz="1400" dirty="0">
                        <a:solidFill>
                          <a:schemeClr val="tx1"/>
                        </a:solidFill>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sym typeface="ヒラギノ角ゴ ProN W6"/>
                        </a:rPr>
                        <a:t>新たな</a:t>
                      </a:r>
                      <a:endParaRPr lang="en-US" altLang="ja-JP" sz="1400" dirty="0">
                        <a:solidFill>
                          <a:schemeClr val="tx1"/>
                        </a:solidFill>
                        <a:sym typeface="ヒラギノ角ゴ ProN W6"/>
                      </a:endParaRPr>
                    </a:p>
                    <a:p>
                      <a:pPr algn="ctr" defTabSz="914400">
                        <a:defRPr sz="1800" b="0">
                          <a:solidFill>
                            <a:srgbClr val="000000"/>
                          </a:solidFill>
                        </a:defRPr>
                      </a:pPr>
                      <a:r>
                        <a:rPr lang="ja-JP" altLang="en-US" sz="1400" dirty="0">
                          <a:solidFill>
                            <a:schemeClr val="tx1"/>
                          </a:solidFill>
                          <a:sym typeface="ヒラギノ角ゴ ProN W6"/>
                        </a:rPr>
                        <a:t>特徴量</a:t>
                      </a:r>
                      <a:endParaRPr sz="1400" dirty="0">
                        <a:solidFill>
                          <a:schemeClr val="tx1"/>
                        </a:solidFill>
                        <a:sym typeface="ヒラギノ角ゴ ProN W6"/>
                      </a:endParaRPr>
                    </a:p>
                  </a:txBody>
                  <a:tcPr marL="25400" marR="25400" marT="25400" marB="25400" anchor="ctr" horzOverflow="overflow"/>
                </a:tc>
                <a:extLst>
                  <a:ext uri="{0D108BD9-81ED-4DB2-BD59-A6C34878D82A}">
                    <a16:rowId xmlns:a16="http://schemas.microsoft.com/office/drawing/2014/main" val="10000"/>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りんご1</a:t>
                      </a:r>
                    </a:p>
                  </a:txBody>
                  <a:tcPr marL="25400" marR="25400" marT="25400" marB="25400" anchor="ctr" horzOverflow="overflow"/>
                </a:tc>
                <a:tc>
                  <a:txBody>
                    <a:bodyPr/>
                    <a:lstStyle/>
                    <a:p>
                      <a:pPr algn="ctr" defTabSz="914400">
                        <a:defRPr sz="1800"/>
                      </a:pPr>
                      <a:r>
                        <a:rPr lang="en-US" altLang="ja-JP" sz="1400" dirty="0">
                          <a:solidFill>
                            <a:schemeClr val="tx1"/>
                          </a:solidFill>
                          <a:sym typeface="ヒラギノ角ゴ ProN W3"/>
                        </a:rPr>
                        <a:t>13</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りんご２</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10.1</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9.8</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7.2</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4"/>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7.7</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5"/>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6.4</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
        <p:nvSpPr>
          <p:cNvPr id="2" name="四角形">
            <a:extLst>
              <a:ext uri="{FF2B5EF4-FFF2-40B4-BE49-F238E27FC236}">
                <a16:creationId xmlns:a16="http://schemas.microsoft.com/office/drawing/2014/main" id="{CE29B32C-EE18-AF21-620D-89AA7A065470}"/>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992917C3-1012-CFBE-AC98-9F99308F1FEA}"/>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366819448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727634-3B8A-4518-AD22-F22C9D6FE91F}"/>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046" name="モデルがデータを学習することによって最適な軸を決定している"/>
          <p:cNvSpPr txBox="1"/>
          <p:nvPr/>
        </p:nvSpPr>
        <p:spPr>
          <a:xfrm>
            <a:off x="2311876" y="5754474"/>
            <a:ext cx="767517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モデルがデータを学習することによって最適な軸を決定している</a:t>
            </a:r>
            <a:endParaRPr sz="2050" dirty="0">
              <a:latin typeface="Hiragino Maru Gothic ProN W4" panose="020F0400000000000000" pitchFamily="34" charset="-128"/>
              <a:ea typeface="Hiragino Maru Gothic ProN W4" panose="020F0400000000000000" pitchFamily="34" charset="-128"/>
            </a:endParaRPr>
          </a:p>
        </p:txBody>
      </p:sp>
      <p:sp>
        <p:nvSpPr>
          <p:cNvPr id="1047" name="線"/>
          <p:cNvSpPr/>
          <p:nvPr/>
        </p:nvSpPr>
        <p:spPr>
          <a:xfrm flipV="1">
            <a:off x="2714259" y="1881962"/>
            <a:ext cx="6482904" cy="3388725"/>
          </a:xfrm>
          <a:prstGeom prst="line">
            <a:avLst/>
          </a:prstGeom>
          <a:ln w="50800">
            <a:solidFill>
              <a:srgbClr val="0433FF"/>
            </a:solidFill>
            <a:miter lim="400000"/>
          </a:ln>
        </p:spPr>
        <p:txBody>
          <a:bodyPr lIns="25400" tIns="25400" rIns="25400" bIns="25400" anchor="ctr"/>
          <a:lstStyle/>
          <a:p>
            <a:endParaRPr sz="900"/>
          </a:p>
        </p:txBody>
      </p:sp>
      <p:sp>
        <p:nvSpPr>
          <p:cNvPr id="1048" name="線"/>
          <p:cNvSpPr/>
          <p:nvPr/>
        </p:nvSpPr>
        <p:spPr>
          <a:xfrm flipV="1">
            <a:off x="2726595" y="971352"/>
            <a:ext cx="4643781" cy="4319941"/>
          </a:xfrm>
          <a:prstGeom prst="line">
            <a:avLst/>
          </a:prstGeom>
          <a:ln w="50800">
            <a:solidFill>
              <a:srgbClr val="0433FF"/>
            </a:solidFill>
            <a:miter lim="400000"/>
          </a:ln>
        </p:spPr>
        <p:txBody>
          <a:bodyPr lIns="25400" tIns="25400" rIns="25400" bIns="25400" anchor="ctr"/>
          <a:lstStyle/>
          <a:p>
            <a:endParaRPr sz="900"/>
          </a:p>
        </p:txBody>
      </p:sp>
      <p:sp>
        <p:nvSpPr>
          <p:cNvPr id="1049" name="線"/>
          <p:cNvSpPr/>
          <p:nvPr/>
        </p:nvSpPr>
        <p:spPr>
          <a:xfrm flipV="1">
            <a:off x="2714259" y="3051544"/>
            <a:ext cx="6482904" cy="2219144"/>
          </a:xfrm>
          <a:prstGeom prst="line">
            <a:avLst/>
          </a:prstGeom>
          <a:ln w="50800">
            <a:solidFill>
              <a:srgbClr val="0433FF"/>
            </a:solidFill>
            <a:miter lim="400000"/>
          </a:ln>
        </p:spPr>
        <p:txBody>
          <a:bodyPr lIns="25400" tIns="25400" rIns="25400" bIns="25400" anchor="ctr"/>
          <a:lstStyle/>
          <a:p>
            <a:endParaRPr sz="900"/>
          </a:p>
        </p:txBody>
      </p:sp>
      <p:sp>
        <p:nvSpPr>
          <p:cNvPr id="2" name="具体的には、データを移した時の分散が最大になる様な軸を選ぶ">
            <a:extLst>
              <a:ext uri="{FF2B5EF4-FFF2-40B4-BE49-F238E27FC236}">
                <a16:creationId xmlns:a16="http://schemas.microsoft.com/office/drawing/2014/main" id="{2E63BF94-7A5A-C1DF-7CAF-20AC1F439C3E}"/>
              </a:ext>
            </a:extLst>
          </p:cNvPr>
          <p:cNvSpPr txBox="1"/>
          <p:nvPr/>
        </p:nvSpPr>
        <p:spPr>
          <a:xfrm>
            <a:off x="2019481" y="6255935"/>
            <a:ext cx="8928726"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具体的には、データを移した時の分散</a:t>
            </a:r>
            <a:r>
              <a:rPr lang="en-US" sz="2050" dirty="0">
                <a:latin typeface="Hiragino Maru Gothic ProN W4" panose="020F0400000000000000" pitchFamily="34" charset="-128"/>
                <a:ea typeface="Hiragino Maru Gothic ProN W4" panose="020F0400000000000000" pitchFamily="34" charset="-128"/>
              </a:rPr>
              <a:t>(</a:t>
            </a:r>
            <a:r>
              <a:rPr lang="ja-JP" altLang="en-US" sz="2050" dirty="0">
                <a:latin typeface="Hiragino Maru Gothic ProN W4" panose="020F0400000000000000" pitchFamily="34" charset="-128"/>
                <a:ea typeface="Hiragino Maru Gothic ProN W4" panose="020F0400000000000000" pitchFamily="34" charset="-128"/>
              </a:rPr>
              <a:t>ばらつき</a:t>
            </a:r>
            <a:r>
              <a:rPr lang="en-US" altLang="ja-JP" sz="2050" dirty="0">
                <a:latin typeface="Hiragino Maru Gothic ProN W4" panose="020F0400000000000000" pitchFamily="34" charset="-128"/>
                <a:ea typeface="Hiragino Maru Gothic ProN W4" panose="020F0400000000000000" pitchFamily="34" charset="-128"/>
              </a:rPr>
              <a:t>)</a:t>
            </a:r>
            <a:r>
              <a:rPr sz="2050" dirty="0" err="1">
                <a:latin typeface="Hiragino Maru Gothic ProN W4" panose="020F0400000000000000" pitchFamily="34" charset="-128"/>
                <a:ea typeface="Hiragino Maru Gothic ProN W4" panose="020F0400000000000000" pitchFamily="34" charset="-128"/>
              </a:rPr>
              <a:t>が最大になる様な軸を選ぶ</a:t>
            </a:r>
            <a:endParaRPr sz="2050" dirty="0">
              <a:latin typeface="Hiragino Maru Gothic ProN W4" panose="020F0400000000000000" pitchFamily="34" charset="-128"/>
              <a:ea typeface="Hiragino Maru Gothic ProN W4" panose="020F0400000000000000" pitchFamily="34" charset="-128"/>
            </a:endParaRPr>
          </a:p>
        </p:txBody>
      </p:sp>
      <p:sp>
        <p:nvSpPr>
          <p:cNvPr id="3" name="四角形">
            <a:extLst>
              <a:ext uri="{FF2B5EF4-FFF2-40B4-BE49-F238E27FC236}">
                <a16:creationId xmlns:a16="http://schemas.microsoft.com/office/drawing/2014/main" id="{C011A791-327E-D904-9532-C51781457021}"/>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AD774005-FD6C-178D-34EE-E6B509067C6C}"/>
              </a:ext>
            </a:extLst>
          </p:cNvPr>
          <p:cNvSpPr txBox="1"/>
          <p:nvPr/>
        </p:nvSpPr>
        <p:spPr>
          <a:xfrm>
            <a:off x="3695477" y="188404"/>
            <a:ext cx="452046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新しい軸はどのようにして決まるのか</a:t>
            </a:r>
            <a:endParaRPr lang="ja-JP" altLang="en-US" sz="205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00280649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四角形"/>
          <p:cNvSpPr/>
          <p:nvPr/>
        </p:nvSpPr>
        <p:spPr>
          <a:xfrm>
            <a:off x="7801" y="-2634"/>
            <a:ext cx="12192001" cy="708025"/>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212" name="リンゴ"/>
          <p:cNvSpPr/>
          <p:nvPr/>
        </p:nvSpPr>
        <p:spPr>
          <a:xfrm>
            <a:off x="2906463" y="1952264"/>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3" name="バナナ"/>
          <p:cNvSpPr/>
          <p:nvPr/>
        </p:nvSpPr>
        <p:spPr>
          <a:xfrm>
            <a:off x="1303082" y="4141176"/>
            <a:ext cx="637636"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4" name="矢印"/>
          <p:cNvSpPr/>
          <p:nvPr/>
        </p:nvSpPr>
        <p:spPr>
          <a:xfrm>
            <a:off x="6218223" y="3422033"/>
            <a:ext cx="1434245" cy="635001"/>
          </a:xfrm>
          <a:prstGeom prst="rightArrow">
            <a:avLst>
              <a:gd name="adj1" fmla="val 32000"/>
              <a:gd name="adj2" fmla="val 64000"/>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5" name="レモン/ライム"/>
          <p:cNvSpPr/>
          <p:nvPr/>
        </p:nvSpPr>
        <p:spPr>
          <a:xfrm>
            <a:off x="3777472" y="3460165"/>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6" name="リンゴ"/>
          <p:cNvSpPr/>
          <p:nvPr/>
        </p:nvSpPr>
        <p:spPr>
          <a:xfrm>
            <a:off x="2414054" y="4047580"/>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7" name="リンゴ"/>
          <p:cNvSpPr/>
          <p:nvPr/>
        </p:nvSpPr>
        <p:spPr>
          <a:xfrm>
            <a:off x="4125551" y="2476824"/>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8" name="リンゴ"/>
          <p:cNvSpPr/>
          <p:nvPr/>
        </p:nvSpPr>
        <p:spPr>
          <a:xfrm>
            <a:off x="2329071" y="3002294"/>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9" name="レモン/ライム"/>
          <p:cNvSpPr/>
          <p:nvPr/>
        </p:nvSpPr>
        <p:spPr>
          <a:xfrm>
            <a:off x="3181955" y="2990027"/>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0" name="レモン/ライム"/>
          <p:cNvSpPr/>
          <p:nvPr/>
        </p:nvSpPr>
        <p:spPr>
          <a:xfrm>
            <a:off x="4831186" y="4387977"/>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1" name="レモン/ライム"/>
          <p:cNvSpPr/>
          <p:nvPr/>
        </p:nvSpPr>
        <p:spPr>
          <a:xfrm>
            <a:off x="1439855" y="2451391"/>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2" name="バナナ"/>
          <p:cNvSpPr/>
          <p:nvPr/>
        </p:nvSpPr>
        <p:spPr>
          <a:xfrm>
            <a:off x="3883280" y="4141176"/>
            <a:ext cx="637637"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3" name="バナナ"/>
          <p:cNvSpPr/>
          <p:nvPr/>
        </p:nvSpPr>
        <p:spPr>
          <a:xfrm>
            <a:off x="3287764" y="3938876"/>
            <a:ext cx="637636"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4" name="バナナ"/>
          <p:cNvSpPr/>
          <p:nvPr/>
        </p:nvSpPr>
        <p:spPr>
          <a:xfrm>
            <a:off x="1162929" y="3426970"/>
            <a:ext cx="637637"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5" name="バナナ"/>
          <p:cNvSpPr/>
          <p:nvPr/>
        </p:nvSpPr>
        <p:spPr>
          <a:xfrm>
            <a:off x="4701075" y="3387725"/>
            <a:ext cx="637637"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6" name="角丸四角形"/>
          <p:cNvSpPr/>
          <p:nvPr/>
        </p:nvSpPr>
        <p:spPr>
          <a:xfrm>
            <a:off x="8628528" y="3146681"/>
            <a:ext cx="2148693" cy="1392516"/>
          </a:xfrm>
          <a:prstGeom prst="roundRect">
            <a:avLst>
              <a:gd name="adj" fmla="val 15000"/>
            </a:avLst>
          </a:prstGeom>
          <a:solidFill>
            <a:schemeClr val="accent3"/>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7" name="識別器"/>
          <p:cNvSpPr txBox="1"/>
          <p:nvPr/>
        </p:nvSpPr>
        <p:spPr>
          <a:xfrm>
            <a:off x="8222463" y="3362595"/>
            <a:ext cx="2960822" cy="443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5100">
                <a:solidFill>
                  <a:srgbClr val="FFFFFF"/>
                </a:solidFill>
              </a:defRPr>
            </a:lvl1pPr>
          </a:lstStyle>
          <a:p>
            <a:pPr algn="ctr"/>
            <a:r>
              <a:rPr sz="2550" dirty="0" err="1">
                <a:latin typeface="Hiragino Maru Gothic ProN W4" panose="020F0400000000000000" pitchFamily="34" charset="-128"/>
                <a:ea typeface="Hiragino Maru Gothic ProN W4" panose="020F0400000000000000" pitchFamily="34" charset="-128"/>
              </a:rPr>
              <a:t>識別器</a:t>
            </a:r>
            <a:endParaRPr sz="2550" dirty="0">
              <a:latin typeface="Hiragino Maru Gothic ProN W4" panose="020F0400000000000000" pitchFamily="34" charset="-128"/>
              <a:ea typeface="Hiragino Maru Gothic ProN W4" panose="020F0400000000000000" pitchFamily="34" charset="-128"/>
            </a:endParaRPr>
          </a:p>
        </p:txBody>
      </p:sp>
      <p:sp>
        <p:nvSpPr>
          <p:cNvPr id="228" name="(≒分類マシーン)"/>
          <p:cNvSpPr txBox="1"/>
          <p:nvPr/>
        </p:nvSpPr>
        <p:spPr>
          <a:xfrm>
            <a:off x="8222463" y="3846900"/>
            <a:ext cx="2960822" cy="3513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900">
                <a:solidFill>
                  <a:srgbClr val="FFFFFF"/>
                </a:solidFill>
              </a:defRPr>
            </a:lvl1pPr>
          </a:lstStyle>
          <a:p>
            <a:pPr algn="ctr"/>
            <a:r>
              <a:rPr sz="1950" dirty="0">
                <a:latin typeface="Hiragino Maru Gothic ProN W4" panose="020F0400000000000000" pitchFamily="34" charset="-128"/>
                <a:ea typeface="Hiragino Maru Gothic ProN W4" panose="020F0400000000000000" pitchFamily="34" charset="-128"/>
              </a:rPr>
              <a:t>(≒</a:t>
            </a:r>
            <a:r>
              <a:rPr sz="1950" dirty="0" err="1">
                <a:latin typeface="Hiragino Maru Gothic ProN W4" panose="020F0400000000000000" pitchFamily="34" charset="-128"/>
                <a:ea typeface="Hiragino Maru Gothic ProN W4" panose="020F0400000000000000" pitchFamily="34" charset="-128"/>
              </a:rPr>
              <a:t>分類マシーン</a:t>
            </a:r>
            <a:r>
              <a:rPr sz="1950" dirty="0">
                <a:latin typeface="Hiragino Maru Gothic ProN W4" panose="020F0400000000000000" pitchFamily="34" charset="-128"/>
                <a:ea typeface="Hiragino Maru Gothic ProN W4" panose="020F0400000000000000" pitchFamily="34" charset="-128"/>
              </a:rPr>
              <a:t>)</a:t>
            </a:r>
          </a:p>
        </p:txBody>
      </p:sp>
      <p:sp>
        <p:nvSpPr>
          <p:cNvPr id="229" name="学習"/>
          <p:cNvSpPr txBox="1"/>
          <p:nvPr/>
        </p:nvSpPr>
        <p:spPr>
          <a:xfrm>
            <a:off x="6532428" y="4068056"/>
            <a:ext cx="577081" cy="366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学習</a:t>
            </a:r>
          </a:p>
        </p:txBody>
      </p:sp>
      <p:sp>
        <p:nvSpPr>
          <p:cNvPr id="230" name="入力"/>
          <p:cNvSpPr txBox="1"/>
          <p:nvPr/>
        </p:nvSpPr>
        <p:spPr>
          <a:xfrm>
            <a:off x="6532428" y="2947932"/>
            <a:ext cx="577081" cy="366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入力</a:t>
            </a:r>
          </a:p>
        </p:txBody>
      </p:sp>
      <p:sp>
        <p:nvSpPr>
          <p:cNvPr id="231" name="リンゴ"/>
          <p:cNvSpPr/>
          <p:nvPr/>
        </p:nvSpPr>
        <p:spPr>
          <a:xfrm>
            <a:off x="9324045" y="1642583"/>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2" name="矢印"/>
          <p:cNvSpPr/>
          <p:nvPr/>
        </p:nvSpPr>
        <p:spPr>
          <a:xfrm rot="16200000" flipH="1">
            <a:off x="9471601" y="2615519"/>
            <a:ext cx="462548" cy="449835"/>
          </a:xfrm>
          <a:prstGeom prst="rightArrow">
            <a:avLst>
              <a:gd name="adj1" fmla="val 32000"/>
              <a:gd name="adj2" fmla="val 65809"/>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3" name="矢印"/>
          <p:cNvSpPr/>
          <p:nvPr/>
        </p:nvSpPr>
        <p:spPr>
          <a:xfrm rot="16200000" flipH="1">
            <a:off x="9471601" y="4642866"/>
            <a:ext cx="462548" cy="449835"/>
          </a:xfrm>
          <a:prstGeom prst="rightArrow">
            <a:avLst>
              <a:gd name="adj1" fmla="val 32000"/>
              <a:gd name="adj2" fmla="val 65809"/>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4" name="りんご!!"/>
          <p:cNvSpPr txBox="1"/>
          <p:nvPr/>
        </p:nvSpPr>
        <p:spPr>
          <a:xfrm>
            <a:off x="9202805" y="5168909"/>
            <a:ext cx="1013098" cy="366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りんご!!</a:t>
            </a:r>
          </a:p>
        </p:txBody>
      </p:sp>
      <p:sp>
        <p:nvSpPr>
          <p:cNvPr id="235" name="りんご"/>
          <p:cNvSpPr txBox="1"/>
          <p:nvPr/>
        </p:nvSpPr>
        <p:spPr>
          <a:xfrm>
            <a:off x="3699069" y="1812795"/>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りんご</a:t>
            </a:r>
          </a:p>
        </p:txBody>
      </p:sp>
      <p:sp>
        <p:nvSpPr>
          <p:cNvPr id="260" name="接続の線"/>
          <p:cNvSpPr/>
          <p:nvPr/>
        </p:nvSpPr>
        <p:spPr>
          <a:xfrm>
            <a:off x="3523561" y="1797931"/>
            <a:ext cx="349410" cy="352198"/>
          </a:xfrm>
          <a:custGeom>
            <a:avLst/>
            <a:gdLst/>
            <a:ahLst/>
            <a:cxnLst>
              <a:cxn ang="0">
                <a:pos x="wd2" y="hd2"/>
              </a:cxn>
              <a:cxn ang="5400000">
                <a:pos x="wd2" y="hd2"/>
              </a:cxn>
              <a:cxn ang="10800000">
                <a:pos x="wd2" y="hd2"/>
              </a:cxn>
              <a:cxn ang="16200000">
                <a:pos x="wd2" y="hd2"/>
              </a:cxn>
            </a:cxnLst>
            <a:rect l="0" t="0" r="r" b="b"/>
            <a:pathLst>
              <a:path w="21600" h="18497" extrusionOk="0">
                <a:moveTo>
                  <a:pt x="0" y="18497"/>
                </a:moveTo>
                <a:cubicBezTo>
                  <a:pt x="3213" y="2525"/>
                  <a:pt x="10413" y="-3103"/>
                  <a:pt x="21600" y="1613"/>
                </a:cubicBezTo>
              </a:path>
            </a:pathLst>
          </a:custGeom>
          <a:noFill/>
          <a:ln w="25400" cap="flat">
            <a:solidFill>
              <a:srgbClr val="000000"/>
            </a:solidFill>
            <a:prstDash val="solid"/>
            <a:miter lim="400000"/>
          </a:ln>
          <a:effectLst/>
        </p:spPr>
        <p:txBody>
          <a:bodyPr/>
          <a:lstStyle/>
          <a:p>
            <a:endParaRPr sz="900"/>
          </a:p>
        </p:txBody>
      </p:sp>
      <p:sp>
        <p:nvSpPr>
          <p:cNvPr id="237" name="りんご"/>
          <p:cNvSpPr txBox="1"/>
          <p:nvPr/>
        </p:nvSpPr>
        <p:spPr>
          <a:xfrm>
            <a:off x="4893092" y="2187117"/>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りんご</a:t>
            </a:r>
          </a:p>
        </p:txBody>
      </p:sp>
      <p:sp>
        <p:nvSpPr>
          <p:cNvPr id="261" name="接続の線"/>
          <p:cNvSpPr/>
          <p:nvPr/>
        </p:nvSpPr>
        <p:spPr>
          <a:xfrm>
            <a:off x="4831249" y="2497621"/>
            <a:ext cx="86756" cy="429823"/>
          </a:xfrm>
          <a:custGeom>
            <a:avLst/>
            <a:gdLst/>
            <a:ahLst/>
            <a:cxnLst>
              <a:cxn ang="0">
                <a:pos x="wd2" y="hd2"/>
              </a:cxn>
              <a:cxn ang="5400000">
                <a:pos x="wd2" y="hd2"/>
              </a:cxn>
              <a:cxn ang="10800000">
                <a:pos x="wd2" y="hd2"/>
              </a:cxn>
              <a:cxn ang="16200000">
                <a:pos x="wd2" y="hd2"/>
              </a:cxn>
            </a:cxnLst>
            <a:rect l="0" t="0" r="r" b="b"/>
            <a:pathLst>
              <a:path w="16360" h="21600" extrusionOk="0">
                <a:moveTo>
                  <a:pt x="16360" y="21600"/>
                </a:moveTo>
                <a:cubicBezTo>
                  <a:pt x="-3296" y="11229"/>
                  <a:pt x="-5240" y="4029"/>
                  <a:pt x="10527" y="0"/>
                </a:cubicBezTo>
              </a:path>
            </a:pathLst>
          </a:custGeom>
          <a:noFill/>
          <a:ln w="25400" cap="flat">
            <a:solidFill>
              <a:srgbClr val="000000"/>
            </a:solidFill>
            <a:prstDash val="solid"/>
            <a:miter lim="400000"/>
          </a:ln>
          <a:effectLst/>
        </p:spPr>
        <p:txBody>
          <a:bodyPr/>
          <a:lstStyle/>
          <a:p>
            <a:endParaRPr sz="900"/>
          </a:p>
        </p:txBody>
      </p:sp>
      <p:sp>
        <p:nvSpPr>
          <p:cNvPr id="239" name="りんご"/>
          <p:cNvSpPr txBox="1"/>
          <p:nvPr/>
        </p:nvSpPr>
        <p:spPr>
          <a:xfrm>
            <a:off x="1498915" y="3028164"/>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りんご</a:t>
            </a:r>
          </a:p>
        </p:txBody>
      </p:sp>
      <p:sp>
        <p:nvSpPr>
          <p:cNvPr id="262" name="接続の線"/>
          <p:cNvSpPr/>
          <p:nvPr/>
        </p:nvSpPr>
        <p:spPr>
          <a:xfrm>
            <a:off x="2187073" y="3329633"/>
            <a:ext cx="162844" cy="3006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749" y="18662"/>
                  <a:pt x="5549" y="11462"/>
                  <a:pt x="0" y="0"/>
                </a:cubicBezTo>
              </a:path>
            </a:pathLst>
          </a:custGeom>
          <a:noFill/>
          <a:ln w="25400" cap="flat">
            <a:solidFill>
              <a:srgbClr val="000000"/>
            </a:solidFill>
            <a:prstDash val="solid"/>
            <a:miter lim="400000"/>
          </a:ln>
          <a:effectLst/>
        </p:spPr>
        <p:txBody>
          <a:bodyPr/>
          <a:lstStyle/>
          <a:p>
            <a:endParaRPr sz="900"/>
          </a:p>
        </p:txBody>
      </p:sp>
      <p:sp>
        <p:nvSpPr>
          <p:cNvPr id="241" name="りんご"/>
          <p:cNvSpPr txBox="1"/>
          <p:nvPr/>
        </p:nvSpPr>
        <p:spPr>
          <a:xfrm>
            <a:off x="1543938" y="5117193"/>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りんご</a:t>
            </a:r>
          </a:p>
        </p:txBody>
      </p:sp>
      <p:cxnSp>
        <p:nvCxnSpPr>
          <p:cNvPr id="242" name="接続の線"/>
          <p:cNvCxnSpPr>
            <a:cxnSpLocks/>
            <a:endCxn id="241" idx="0"/>
          </p:cNvCxnSpPr>
          <p:nvPr/>
        </p:nvCxnSpPr>
        <p:spPr>
          <a:xfrm flipH="1">
            <a:off x="1906217" y="4691775"/>
            <a:ext cx="529410" cy="425418"/>
          </a:xfrm>
          <a:prstGeom prst="straightConnector1">
            <a:avLst/>
          </a:prstGeom>
          <a:ln w="25400" cap="flat">
            <a:solidFill>
              <a:srgbClr val="000000"/>
            </a:solidFill>
            <a:prstDash val="solid"/>
            <a:miter lim="400000"/>
          </a:ln>
          <a:effectLst/>
        </p:spPr>
      </p:cxnSp>
      <p:sp>
        <p:nvSpPr>
          <p:cNvPr id="243" name="ばなな"/>
          <p:cNvSpPr txBox="1"/>
          <p:nvPr/>
        </p:nvSpPr>
        <p:spPr>
          <a:xfrm>
            <a:off x="5164483" y="2754390"/>
            <a:ext cx="724557" cy="320601"/>
          </a:xfrm>
          <a:prstGeom prst="rect">
            <a:avLst/>
          </a:prstGeom>
          <a:solidFill>
            <a:schemeClr val="bg1"/>
          </a:solid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cxnSp>
        <p:nvCxnSpPr>
          <p:cNvPr id="244" name="接続の線"/>
          <p:cNvCxnSpPr>
            <a:cxnSpLocks/>
            <a:endCxn id="243" idx="2"/>
          </p:cNvCxnSpPr>
          <p:nvPr/>
        </p:nvCxnSpPr>
        <p:spPr>
          <a:xfrm flipV="1">
            <a:off x="5328035" y="3074991"/>
            <a:ext cx="198727" cy="513075"/>
          </a:xfrm>
          <a:prstGeom prst="straightConnector1">
            <a:avLst/>
          </a:prstGeom>
          <a:ln w="25400" cap="flat">
            <a:solidFill>
              <a:srgbClr val="000000"/>
            </a:solidFill>
            <a:prstDash val="solid"/>
            <a:miter lim="400000"/>
          </a:ln>
          <a:effectLst/>
        </p:spPr>
      </p:cxnSp>
      <p:sp>
        <p:nvSpPr>
          <p:cNvPr id="245" name="レモン"/>
          <p:cNvSpPr txBox="1"/>
          <p:nvPr/>
        </p:nvSpPr>
        <p:spPr>
          <a:xfrm>
            <a:off x="5225705" y="4011186"/>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レモン</a:t>
            </a:r>
          </a:p>
        </p:txBody>
      </p:sp>
      <p:sp>
        <p:nvSpPr>
          <p:cNvPr id="263" name="接続の線"/>
          <p:cNvSpPr/>
          <p:nvPr/>
        </p:nvSpPr>
        <p:spPr>
          <a:xfrm>
            <a:off x="5152297" y="4064348"/>
            <a:ext cx="70234" cy="334516"/>
          </a:xfrm>
          <a:custGeom>
            <a:avLst/>
            <a:gdLst/>
            <a:ahLst/>
            <a:cxnLst>
              <a:cxn ang="0">
                <a:pos x="wd2" y="hd2"/>
              </a:cxn>
              <a:cxn ang="5400000">
                <a:pos x="wd2" y="hd2"/>
              </a:cxn>
              <a:cxn ang="10800000">
                <a:pos x="wd2" y="hd2"/>
              </a:cxn>
              <a:cxn ang="16200000">
                <a:pos x="wd2" y="hd2"/>
              </a:cxn>
            </a:cxnLst>
            <a:rect l="0" t="0" r="r" b="b"/>
            <a:pathLst>
              <a:path w="19637" h="21600" extrusionOk="0">
                <a:moveTo>
                  <a:pt x="523" y="21600"/>
                </a:moveTo>
                <a:cubicBezTo>
                  <a:pt x="-1963" y="10472"/>
                  <a:pt x="4408" y="3272"/>
                  <a:pt x="19637" y="0"/>
                </a:cubicBezTo>
              </a:path>
            </a:pathLst>
          </a:custGeom>
          <a:noFill/>
          <a:ln w="25400" cap="flat">
            <a:solidFill>
              <a:srgbClr val="000000"/>
            </a:solidFill>
            <a:prstDash val="solid"/>
            <a:miter lim="400000"/>
          </a:ln>
          <a:effectLst/>
        </p:spPr>
        <p:txBody>
          <a:bodyPr/>
          <a:lstStyle/>
          <a:p>
            <a:endParaRPr sz="900"/>
          </a:p>
        </p:txBody>
      </p:sp>
      <p:sp>
        <p:nvSpPr>
          <p:cNvPr id="247" name="ばなな"/>
          <p:cNvSpPr txBox="1"/>
          <p:nvPr/>
        </p:nvSpPr>
        <p:spPr>
          <a:xfrm>
            <a:off x="4263290" y="4931412"/>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sp>
        <p:nvSpPr>
          <p:cNvPr id="264" name="接続の線"/>
          <p:cNvSpPr/>
          <p:nvPr/>
        </p:nvSpPr>
        <p:spPr>
          <a:xfrm>
            <a:off x="4226850" y="4745999"/>
            <a:ext cx="57835" cy="356986"/>
          </a:xfrm>
          <a:custGeom>
            <a:avLst/>
            <a:gdLst/>
            <a:ahLst/>
            <a:cxnLst>
              <a:cxn ang="0">
                <a:pos x="wd2" y="hd2"/>
              </a:cxn>
              <a:cxn ang="5400000">
                <a:pos x="wd2" y="hd2"/>
              </a:cxn>
              <a:cxn ang="10800000">
                <a:pos x="wd2" y="hd2"/>
              </a:cxn>
              <a:cxn ang="16200000">
                <a:pos x="wd2" y="hd2"/>
              </a:cxn>
            </a:cxnLst>
            <a:rect l="0" t="0" r="r" b="b"/>
            <a:pathLst>
              <a:path w="16440" h="21600" extrusionOk="0">
                <a:moveTo>
                  <a:pt x="9456" y="21600"/>
                </a:moveTo>
                <a:cubicBezTo>
                  <a:pt x="-5160" y="17986"/>
                  <a:pt x="-2832" y="10786"/>
                  <a:pt x="16440" y="0"/>
                </a:cubicBezTo>
              </a:path>
            </a:pathLst>
          </a:custGeom>
          <a:noFill/>
          <a:ln w="25400" cap="flat">
            <a:solidFill>
              <a:srgbClr val="000000"/>
            </a:solidFill>
            <a:prstDash val="solid"/>
            <a:miter lim="400000"/>
          </a:ln>
          <a:effectLst/>
        </p:spPr>
        <p:txBody>
          <a:bodyPr/>
          <a:lstStyle/>
          <a:p>
            <a:endParaRPr sz="900"/>
          </a:p>
        </p:txBody>
      </p:sp>
      <p:sp>
        <p:nvSpPr>
          <p:cNvPr id="249" name="ばなな"/>
          <p:cNvSpPr txBox="1"/>
          <p:nvPr/>
        </p:nvSpPr>
        <p:spPr>
          <a:xfrm>
            <a:off x="3341912" y="4931412"/>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sp>
        <p:nvSpPr>
          <p:cNvPr id="265" name="接続の線"/>
          <p:cNvSpPr/>
          <p:nvPr/>
        </p:nvSpPr>
        <p:spPr>
          <a:xfrm>
            <a:off x="3329663" y="4604315"/>
            <a:ext cx="135593" cy="349256"/>
          </a:xfrm>
          <a:custGeom>
            <a:avLst/>
            <a:gdLst/>
            <a:ahLst/>
            <a:cxnLst>
              <a:cxn ang="0">
                <a:pos x="wd2" y="hd2"/>
              </a:cxn>
              <a:cxn ang="5400000">
                <a:pos x="wd2" y="hd2"/>
              </a:cxn>
              <a:cxn ang="10800000">
                <a:pos x="wd2" y="hd2"/>
              </a:cxn>
              <a:cxn ang="16200000">
                <a:pos x="wd2" y="hd2"/>
              </a:cxn>
            </a:cxnLst>
            <a:rect l="0" t="0" r="r" b="b"/>
            <a:pathLst>
              <a:path w="18780" h="21600" extrusionOk="0">
                <a:moveTo>
                  <a:pt x="1257" y="21600"/>
                </a:moveTo>
                <a:cubicBezTo>
                  <a:pt x="-2820" y="16597"/>
                  <a:pt x="3021" y="9397"/>
                  <a:pt x="18780" y="0"/>
                </a:cubicBezTo>
              </a:path>
            </a:pathLst>
          </a:custGeom>
          <a:noFill/>
          <a:ln w="25400" cap="flat">
            <a:solidFill>
              <a:srgbClr val="000000"/>
            </a:solidFill>
            <a:prstDash val="solid"/>
            <a:miter lim="400000"/>
          </a:ln>
          <a:effectLst/>
        </p:spPr>
        <p:txBody>
          <a:bodyPr/>
          <a:lstStyle/>
          <a:p>
            <a:endParaRPr sz="900"/>
          </a:p>
        </p:txBody>
      </p:sp>
      <p:sp>
        <p:nvSpPr>
          <p:cNvPr id="251" name="ばなな"/>
          <p:cNvSpPr txBox="1"/>
          <p:nvPr/>
        </p:nvSpPr>
        <p:spPr>
          <a:xfrm>
            <a:off x="432507" y="4691775"/>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cxnSp>
        <p:nvCxnSpPr>
          <p:cNvPr id="252" name="接続の線"/>
          <p:cNvCxnSpPr>
            <a:stCxn id="251" idx="0"/>
            <a:endCxn id="213" idx="0"/>
          </p:cNvCxnSpPr>
          <p:nvPr/>
        </p:nvCxnSpPr>
        <p:spPr>
          <a:xfrm flipV="1">
            <a:off x="794786" y="4479314"/>
            <a:ext cx="827114" cy="212461"/>
          </a:xfrm>
          <a:prstGeom prst="straightConnector1">
            <a:avLst/>
          </a:prstGeom>
          <a:ln w="25400" cap="flat">
            <a:solidFill>
              <a:srgbClr val="000000"/>
            </a:solidFill>
            <a:prstDash val="solid"/>
            <a:miter lim="400000"/>
          </a:ln>
          <a:effectLst/>
        </p:spPr>
      </p:cxnSp>
      <p:sp>
        <p:nvSpPr>
          <p:cNvPr id="253" name="ばなな"/>
          <p:cNvSpPr txBox="1"/>
          <p:nvPr/>
        </p:nvSpPr>
        <p:spPr>
          <a:xfrm>
            <a:off x="732065" y="3403651"/>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sp>
        <p:nvSpPr>
          <p:cNvPr id="266" name="接続の線"/>
          <p:cNvSpPr/>
          <p:nvPr/>
        </p:nvSpPr>
        <p:spPr>
          <a:xfrm>
            <a:off x="1234125" y="3699571"/>
            <a:ext cx="17234" cy="240000"/>
          </a:xfrm>
          <a:custGeom>
            <a:avLst/>
            <a:gdLst/>
            <a:ahLst/>
            <a:cxnLst>
              <a:cxn ang="0">
                <a:pos x="wd2" y="hd2"/>
              </a:cxn>
              <a:cxn ang="5400000">
                <a:pos x="wd2" y="hd2"/>
              </a:cxn>
              <a:cxn ang="10800000">
                <a:pos x="wd2" y="hd2"/>
              </a:cxn>
              <a:cxn ang="16200000">
                <a:pos x="wd2" y="hd2"/>
              </a:cxn>
            </a:cxnLst>
            <a:rect l="0" t="0" r="r" b="b"/>
            <a:pathLst>
              <a:path w="19148" h="21600" extrusionOk="0">
                <a:moveTo>
                  <a:pt x="19148" y="21600"/>
                </a:moveTo>
                <a:cubicBezTo>
                  <a:pt x="3635" y="17276"/>
                  <a:pt x="-2452" y="10076"/>
                  <a:pt x="888" y="0"/>
                </a:cubicBezTo>
              </a:path>
            </a:pathLst>
          </a:custGeom>
          <a:noFill/>
          <a:ln w="25400" cap="flat">
            <a:solidFill>
              <a:srgbClr val="000000"/>
            </a:solidFill>
            <a:prstDash val="solid"/>
            <a:miter lim="400000"/>
          </a:ln>
          <a:effectLst/>
        </p:spPr>
        <p:txBody>
          <a:bodyPr/>
          <a:lstStyle/>
          <a:p>
            <a:endParaRPr sz="900"/>
          </a:p>
        </p:txBody>
      </p:sp>
      <p:sp>
        <p:nvSpPr>
          <p:cNvPr id="255" name="レモン"/>
          <p:cNvSpPr txBox="1"/>
          <p:nvPr/>
        </p:nvSpPr>
        <p:spPr>
          <a:xfrm>
            <a:off x="950086" y="2089353"/>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レモン</a:t>
            </a:r>
          </a:p>
        </p:txBody>
      </p:sp>
      <p:sp>
        <p:nvSpPr>
          <p:cNvPr id="267" name="接続の線"/>
          <p:cNvSpPr/>
          <p:nvPr/>
        </p:nvSpPr>
        <p:spPr>
          <a:xfrm>
            <a:off x="1677426" y="2086371"/>
            <a:ext cx="480443" cy="413216"/>
          </a:xfrm>
          <a:custGeom>
            <a:avLst/>
            <a:gdLst/>
            <a:ahLst/>
            <a:cxnLst>
              <a:cxn ang="0">
                <a:pos x="wd2" y="hd2"/>
              </a:cxn>
              <a:cxn ang="5400000">
                <a:pos x="wd2" y="hd2"/>
              </a:cxn>
              <a:cxn ang="10800000">
                <a:pos x="wd2" y="hd2"/>
              </a:cxn>
              <a:cxn ang="16200000">
                <a:pos x="wd2" y="hd2"/>
              </a:cxn>
            </a:cxnLst>
            <a:rect l="0" t="0" r="r" b="b"/>
            <a:pathLst>
              <a:path w="18406" h="21600" extrusionOk="0">
                <a:moveTo>
                  <a:pt x="16665" y="21600"/>
                </a:moveTo>
                <a:cubicBezTo>
                  <a:pt x="21600" y="11950"/>
                  <a:pt x="16045" y="4750"/>
                  <a:pt x="0" y="0"/>
                </a:cubicBezTo>
              </a:path>
            </a:pathLst>
          </a:custGeom>
          <a:noFill/>
          <a:ln w="25400" cap="flat">
            <a:solidFill>
              <a:srgbClr val="000000"/>
            </a:solidFill>
            <a:prstDash val="solid"/>
            <a:miter lim="400000"/>
          </a:ln>
          <a:effectLst/>
        </p:spPr>
        <p:txBody>
          <a:bodyPr/>
          <a:lstStyle/>
          <a:p>
            <a:endParaRPr sz="900"/>
          </a:p>
        </p:txBody>
      </p:sp>
      <p:sp>
        <p:nvSpPr>
          <p:cNvPr id="258" name="教師あり学習は正解をセットで学習させて識別器を作る"/>
          <p:cNvSpPr txBox="1"/>
          <p:nvPr/>
        </p:nvSpPr>
        <p:spPr>
          <a:xfrm>
            <a:off x="2813050" y="6034645"/>
            <a:ext cx="662360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教師あり学習は正解をセットで学習させて識別器を作る</a:t>
            </a:r>
          </a:p>
        </p:txBody>
      </p:sp>
      <p:sp>
        <p:nvSpPr>
          <p:cNvPr id="259" name="教師あり機械学習の予測"/>
          <p:cNvSpPr txBox="1"/>
          <p:nvPr/>
        </p:nvSpPr>
        <p:spPr>
          <a:xfrm>
            <a:off x="2019774" y="141682"/>
            <a:ext cx="8396898" cy="44371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5100">
                <a:solidFill>
                  <a:srgbClr val="FFFFFF"/>
                </a:solidFill>
              </a:defRPr>
            </a:lvl1pPr>
          </a:lstStyle>
          <a:p>
            <a:pPr algn="ctr"/>
            <a:r>
              <a:rPr sz="2550" dirty="0" err="1">
                <a:latin typeface="Hiragino Maru Gothic ProN W4" panose="020F0400000000000000" pitchFamily="34" charset="-128"/>
                <a:ea typeface="Hiragino Maru Gothic ProN W4" panose="020F0400000000000000" pitchFamily="34" charset="-128"/>
              </a:rPr>
              <a:t>教師あり機械学習の予測</a:t>
            </a:r>
            <a:endParaRPr sz="2550" dirty="0">
              <a:latin typeface="Hiragino Maru Gothic ProN W4" panose="020F0400000000000000" pitchFamily="34" charset="-128"/>
              <a:ea typeface="Hiragino Maru Gothic ProN W4" panose="020F0400000000000000" pitchFamily="34" charset="-128"/>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FA12D48-BD5C-A71F-C32B-B1F1CD4F4DCB}"/>
              </a:ext>
            </a:extLst>
          </p:cNvPr>
          <p:cNvPicPr>
            <a:picLocks noChangeAspect="1"/>
          </p:cNvPicPr>
          <p:nvPr/>
        </p:nvPicPr>
        <p:blipFill>
          <a:blip r:embed="rId2"/>
          <a:stretch>
            <a:fillRect/>
          </a:stretch>
        </p:blipFill>
        <p:spPr>
          <a:xfrm>
            <a:off x="921736" y="1368105"/>
            <a:ext cx="4834022" cy="3131552"/>
          </a:xfrm>
          <a:prstGeom prst="rect">
            <a:avLst/>
          </a:prstGeom>
        </p:spPr>
      </p:pic>
      <p:pic>
        <p:nvPicPr>
          <p:cNvPr id="9" name="図 8">
            <a:extLst>
              <a:ext uri="{FF2B5EF4-FFF2-40B4-BE49-F238E27FC236}">
                <a16:creationId xmlns:a16="http://schemas.microsoft.com/office/drawing/2014/main" id="{591E1AAF-C2F8-8DF7-4D97-22B03FDE7343}"/>
              </a:ext>
            </a:extLst>
          </p:cNvPr>
          <p:cNvPicPr>
            <a:picLocks noChangeAspect="1"/>
          </p:cNvPicPr>
          <p:nvPr/>
        </p:nvPicPr>
        <p:blipFill>
          <a:blip r:embed="rId3"/>
          <a:stretch>
            <a:fillRect/>
          </a:stretch>
        </p:blipFill>
        <p:spPr>
          <a:xfrm>
            <a:off x="6181726" y="1368105"/>
            <a:ext cx="4745152" cy="3131551"/>
          </a:xfrm>
          <a:prstGeom prst="rect">
            <a:avLst/>
          </a:prstGeom>
        </p:spPr>
      </p:pic>
      <p:sp>
        <p:nvSpPr>
          <p:cNvPr id="10" name="どうやって新しい特徴量を作成しているのか？">
            <a:extLst>
              <a:ext uri="{FF2B5EF4-FFF2-40B4-BE49-F238E27FC236}">
                <a16:creationId xmlns:a16="http://schemas.microsoft.com/office/drawing/2014/main" id="{10263384-D6F9-4898-D90F-4D299C3ACF95}"/>
              </a:ext>
            </a:extLst>
          </p:cNvPr>
          <p:cNvSpPr txBox="1"/>
          <p:nvPr/>
        </p:nvSpPr>
        <p:spPr>
          <a:xfrm>
            <a:off x="1006475" y="716058"/>
            <a:ext cx="10007600"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pPr algn="l">
              <a:defRPr sz="4100">
                <a:latin typeface="+mn-lt"/>
                <a:ea typeface="+mn-ea"/>
                <a:cs typeface="+mn-cs"/>
                <a:sym typeface="ヒラギノ角ゴ ProN W3"/>
              </a:defRPr>
            </a:pPr>
            <a:r>
              <a:rPr lang="ja-JP" altLang="en-US" sz="2050" dirty="0">
                <a:latin typeface="Hiragino Maru Gothic ProN W4" panose="020F0400000000000000" pitchFamily="34" charset="-128"/>
                <a:ea typeface="Hiragino Maru Gothic ProN W4" panose="020F0400000000000000" pitchFamily="34" charset="-128"/>
              </a:rPr>
              <a:t>次の</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本の軸はどちらの方が甘さと色合いの情報がより保存されているでしょうか？主成分分析は「データの相関関係」を失わないでデータを圧縮することを考えます。</a:t>
            </a:r>
          </a:p>
        </p:txBody>
      </p:sp>
      <p:sp>
        <p:nvSpPr>
          <p:cNvPr id="2" name="四角形">
            <a:extLst>
              <a:ext uri="{FF2B5EF4-FFF2-40B4-BE49-F238E27FC236}">
                <a16:creationId xmlns:a16="http://schemas.microsoft.com/office/drawing/2014/main" id="{9D52DB47-C376-49F1-A081-01A309905A22}"/>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44056A63-5AB9-7825-9AAE-288523D2AE85}"/>
              </a:ext>
            </a:extLst>
          </p:cNvPr>
          <p:cNvSpPr txBox="1"/>
          <p:nvPr/>
        </p:nvSpPr>
        <p:spPr>
          <a:xfrm>
            <a:off x="3695477" y="188404"/>
            <a:ext cx="452046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新しい軸はどのようにして決まるのか</a:t>
            </a:r>
            <a:endParaRPr lang="ja-JP" altLang="en-US" sz="205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6345112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FA12D48-BD5C-A71F-C32B-B1F1CD4F4DCB}"/>
              </a:ext>
            </a:extLst>
          </p:cNvPr>
          <p:cNvPicPr>
            <a:picLocks noChangeAspect="1"/>
          </p:cNvPicPr>
          <p:nvPr/>
        </p:nvPicPr>
        <p:blipFill>
          <a:blip r:embed="rId2"/>
          <a:stretch>
            <a:fillRect/>
          </a:stretch>
        </p:blipFill>
        <p:spPr>
          <a:xfrm>
            <a:off x="921736" y="1368105"/>
            <a:ext cx="4834022" cy="3131552"/>
          </a:xfrm>
          <a:prstGeom prst="rect">
            <a:avLst/>
          </a:prstGeom>
        </p:spPr>
      </p:pic>
      <p:pic>
        <p:nvPicPr>
          <p:cNvPr id="9" name="図 8">
            <a:extLst>
              <a:ext uri="{FF2B5EF4-FFF2-40B4-BE49-F238E27FC236}">
                <a16:creationId xmlns:a16="http://schemas.microsoft.com/office/drawing/2014/main" id="{591E1AAF-C2F8-8DF7-4D97-22B03FDE7343}"/>
              </a:ext>
            </a:extLst>
          </p:cNvPr>
          <p:cNvPicPr>
            <a:picLocks noChangeAspect="1"/>
          </p:cNvPicPr>
          <p:nvPr/>
        </p:nvPicPr>
        <p:blipFill>
          <a:blip r:embed="rId3"/>
          <a:stretch>
            <a:fillRect/>
          </a:stretch>
        </p:blipFill>
        <p:spPr>
          <a:xfrm>
            <a:off x="6181726" y="1368105"/>
            <a:ext cx="4745152" cy="3131551"/>
          </a:xfrm>
          <a:prstGeom prst="rect">
            <a:avLst/>
          </a:prstGeom>
        </p:spPr>
      </p:pic>
      <p:sp>
        <p:nvSpPr>
          <p:cNvPr id="2" name="楕円 1">
            <a:extLst>
              <a:ext uri="{FF2B5EF4-FFF2-40B4-BE49-F238E27FC236}">
                <a16:creationId xmlns:a16="http://schemas.microsoft.com/office/drawing/2014/main" id="{C9911D1A-885D-0572-A3FE-4B627492B63E}"/>
              </a:ext>
            </a:extLst>
          </p:cNvPr>
          <p:cNvSpPr/>
          <p:nvPr/>
        </p:nvSpPr>
        <p:spPr>
          <a:xfrm>
            <a:off x="6462454" y="1562280"/>
            <a:ext cx="4464424" cy="2743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どうやって新しい特徴量を作成しているのか？">
            <a:extLst>
              <a:ext uri="{FF2B5EF4-FFF2-40B4-BE49-F238E27FC236}">
                <a16:creationId xmlns:a16="http://schemas.microsoft.com/office/drawing/2014/main" id="{03069486-DAD1-8092-DE51-06600C972E19}"/>
              </a:ext>
            </a:extLst>
          </p:cNvPr>
          <p:cNvSpPr txBox="1"/>
          <p:nvPr/>
        </p:nvSpPr>
        <p:spPr>
          <a:xfrm>
            <a:off x="1006475" y="716058"/>
            <a:ext cx="10007600"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pPr algn="l">
              <a:defRPr sz="4100">
                <a:latin typeface="+mn-lt"/>
                <a:ea typeface="+mn-ea"/>
                <a:cs typeface="+mn-cs"/>
                <a:sym typeface="ヒラギノ角ゴ ProN W3"/>
              </a:defRPr>
            </a:pPr>
            <a:r>
              <a:rPr lang="ja-JP" altLang="en-US" sz="2050" dirty="0">
                <a:latin typeface="Hiragino Maru Gothic ProN W4" panose="020F0400000000000000" pitchFamily="34" charset="-128"/>
                <a:ea typeface="Hiragino Maru Gothic ProN W4" panose="020F0400000000000000" pitchFamily="34" charset="-128"/>
              </a:rPr>
              <a:t>次の</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本の軸はどちらの方が甘さと色合いの情報がより保存されているでしょうか？主成分分析は「データの相関関係」を失わないでデータを圧縮することを考えます。</a:t>
            </a:r>
          </a:p>
        </p:txBody>
      </p:sp>
      <p:sp>
        <p:nvSpPr>
          <p:cNvPr id="5" name="四角形">
            <a:extLst>
              <a:ext uri="{FF2B5EF4-FFF2-40B4-BE49-F238E27FC236}">
                <a16:creationId xmlns:a16="http://schemas.microsoft.com/office/drawing/2014/main" id="{74F7E10F-1651-CC70-529E-A83D160990B3}"/>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6" name="次元削減の例：主成分分析">
            <a:extLst>
              <a:ext uri="{FF2B5EF4-FFF2-40B4-BE49-F238E27FC236}">
                <a16:creationId xmlns:a16="http://schemas.microsoft.com/office/drawing/2014/main" id="{2263AD8B-9420-544E-A5D8-DC5A9905C822}"/>
              </a:ext>
            </a:extLst>
          </p:cNvPr>
          <p:cNvSpPr txBox="1"/>
          <p:nvPr/>
        </p:nvSpPr>
        <p:spPr>
          <a:xfrm>
            <a:off x="3695477" y="188404"/>
            <a:ext cx="452046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新しい軸はどのようにして決まるのか</a:t>
            </a:r>
            <a:endParaRPr lang="ja-JP" altLang="en-US" sz="205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05817465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FA12D48-BD5C-A71F-C32B-B1F1CD4F4DCB}"/>
              </a:ext>
            </a:extLst>
          </p:cNvPr>
          <p:cNvPicPr>
            <a:picLocks noChangeAspect="1"/>
          </p:cNvPicPr>
          <p:nvPr/>
        </p:nvPicPr>
        <p:blipFill>
          <a:blip r:embed="rId2"/>
          <a:stretch>
            <a:fillRect/>
          </a:stretch>
        </p:blipFill>
        <p:spPr>
          <a:xfrm>
            <a:off x="921736" y="1368105"/>
            <a:ext cx="4834022" cy="3131552"/>
          </a:xfrm>
          <a:prstGeom prst="rect">
            <a:avLst/>
          </a:prstGeom>
        </p:spPr>
      </p:pic>
      <p:pic>
        <p:nvPicPr>
          <p:cNvPr id="9" name="図 8">
            <a:extLst>
              <a:ext uri="{FF2B5EF4-FFF2-40B4-BE49-F238E27FC236}">
                <a16:creationId xmlns:a16="http://schemas.microsoft.com/office/drawing/2014/main" id="{591E1AAF-C2F8-8DF7-4D97-22B03FDE7343}"/>
              </a:ext>
            </a:extLst>
          </p:cNvPr>
          <p:cNvPicPr>
            <a:picLocks noChangeAspect="1"/>
          </p:cNvPicPr>
          <p:nvPr/>
        </p:nvPicPr>
        <p:blipFill>
          <a:blip r:embed="rId3"/>
          <a:stretch>
            <a:fillRect/>
          </a:stretch>
        </p:blipFill>
        <p:spPr>
          <a:xfrm>
            <a:off x="6181726" y="1368105"/>
            <a:ext cx="4745152" cy="3131551"/>
          </a:xfrm>
          <a:prstGeom prst="rect">
            <a:avLst/>
          </a:prstGeom>
        </p:spPr>
      </p:pic>
      <p:sp>
        <p:nvSpPr>
          <p:cNvPr id="2" name="線">
            <a:extLst>
              <a:ext uri="{FF2B5EF4-FFF2-40B4-BE49-F238E27FC236}">
                <a16:creationId xmlns:a16="http://schemas.microsoft.com/office/drawing/2014/main" id="{DD16F9C5-4D93-4FE6-BFAB-1FCDE7C7A86E}"/>
              </a:ext>
            </a:extLst>
          </p:cNvPr>
          <p:cNvSpPr/>
          <p:nvPr/>
        </p:nvSpPr>
        <p:spPr>
          <a:xfrm rot="180000" flipV="1">
            <a:off x="1538262" y="2245527"/>
            <a:ext cx="28184" cy="1087489"/>
          </a:xfrm>
          <a:prstGeom prst="line">
            <a:avLst/>
          </a:prstGeom>
          <a:ln w="50800">
            <a:solidFill>
              <a:schemeClr val="accent6">
                <a:lumMod val="75000"/>
              </a:schemeClr>
            </a:solidFill>
            <a:miter lim="400000"/>
          </a:ln>
        </p:spPr>
        <p:txBody>
          <a:bodyPr lIns="25400" tIns="25400" rIns="25400" bIns="25400" anchor="ctr"/>
          <a:lstStyle/>
          <a:p>
            <a:endParaRPr sz="900" dirty="0"/>
          </a:p>
        </p:txBody>
      </p:sp>
      <p:sp>
        <p:nvSpPr>
          <p:cNvPr id="3" name="線">
            <a:extLst>
              <a:ext uri="{FF2B5EF4-FFF2-40B4-BE49-F238E27FC236}">
                <a16:creationId xmlns:a16="http://schemas.microsoft.com/office/drawing/2014/main" id="{4031994C-F620-895B-4106-BBDF1C13E9D6}"/>
              </a:ext>
            </a:extLst>
          </p:cNvPr>
          <p:cNvSpPr/>
          <p:nvPr/>
        </p:nvSpPr>
        <p:spPr>
          <a:xfrm rot="180000" flipV="1">
            <a:off x="7212836" y="3489473"/>
            <a:ext cx="3212900" cy="777274"/>
          </a:xfrm>
          <a:prstGeom prst="line">
            <a:avLst/>
          </a:prstGeom>
          <a:ln w="50800">
            <a:solidFill>
              <a:srgbClr val="0433FF"/>
            </a:solidFill>
            <a:miter lim="400000"/>
          </a:ln>
        </p:spPr>
        <p:txBody>
          <a:bodyPr lIns="25400" tIns="25400" rIns="25400" bIns="25400" anchor="ctr"/>
          <a:lstStyle/>
          <a:p>
            <a:endParaRPr sz="900" dirty="0"/>
          </a:p>
        </p:txBody>
      </p:sp>
      <p:sp>
        <p:nvSpPr>
          <p:cNvPr id="4" name="どうやって新しい特徴量を作成しているのか？">
            <a:extLst>
              <a:ext uri="{FF2B5EF4-FFF2-40B4-BE49-F238E27FC236}">
                <a16:creationId xmlns:a16="http://schemas.microsoft.com/office/drawing/2014/main" id="{632966A8-3806-FD45-C7F4-E71880D8A4AB}"/>
              </a:ext>
            </a:extLst>
          </p:cNvPr>
          <p:cNvSpPr txBox="1"/>
          <p:nvPr/>
        </p:nvSpPr>
        <p:spPr>
          <a:xfrm>
            <a:off x="1356791" y="4851428"/>
            <a:ext cx="9570087" cy="131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　緑の軸の方がばらつきが小さい</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＝似たデータになってしまっている</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＝失っている情報が多い</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→ばらつき</a:t>
            </a:r>
            <a:r>
              <a:rPr lang="en-US" altLang="ja-JP" sz="2050" dirty="0">
                <a:latin typeface="Hiragino Maru Gothic ProN W4" panose="020F0400000000000000" pitchFamily="34" charset="-128"/>
                <a:ea typeface="Hiragino Maru Gothic ProN W4" panose="020F0400000000000000" pitchFamily="34" charset="-128"/>
              </a:rPr>
              <a:t>(</a:t>
            </a:r>
            <a:r>
              <a:rPr lang="ja-JP" altLang="en-US" sz="2050" dirty="0">
                <a:latin typeface="Hiragino Maru Gothic ProN W4" panose="020F0400000000000000" pitchFamily="34" charset="-128"/>
                <a:ea typeface="Hiragino Maru Gothic ProN W4" panose="020F0400000000000000" pitchFamily="34" charset="-128"/>
              </a:rPr>
              <a:t>＝分散</a:t>
            </a:r>
            <a:r>
              <a:rPr lang="en-US" altLang="ja-JP" sz="2050" dirty="0">
                <a:latin typeface="Hiragino Maru Gothic ProN W4" panose="020F0400000000000000" pitchFamily="34" charset="-128"/>
                <a:ea typeface="Hiragino Maru Gothic ProN W4" panose="020F0400000000000000" pitchFamily="34" charset="-128"/>
              </a:rPr>
              <a:t>)</a:t>
            </a:r>
            <a:r>
              <a:rPr lang="ja-JP" altLang="en-US" sz="2050" dirty="0">
                <a:latin typeface="Hiragino Maru Gothic ProN W4" panose="020F0400000000000000" pitchFamily="34" charset="-128"/>
                <a:ea typeface="Hiragino Maru Gothic ProN W4" panose="020F0400000000000000" pitchFamily="34" charset="-128"/>
              </a:rPr>
              <a:t>が大きい軸ほどより</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つの変数の情報が保存された新しい軸</a:t>
            </a:r>
            <a:endParaRPr sz="2050" dirty="0">
              <a:latin typeface="Hiragino Maru Gothic ProN W4" panose="020F0400000000000000" pitchFamily="34" charset="-128"/>
              <a:ea typeface="Hiragino Maru Gothic ProN W4" panose="020F0400000000000000" pitchFamily="34" charset="-128"/>
            </a:endParaRPr>
          </a:p>
        </p:txBody>
      </p:sp>
      <p:sp>
        <p:nvSpPr>
          <p:cNvPr id="6" name="四角形">
            <a:extLst>
              <a:ext uri="{FF2B5EF4-FFF2-40B4-BE49-F238E27FC236}">
                <a16:creationId xmlns:a16="http://schemas.microsoft.com/office/drawing/2014/main" id="{D1CC5483-D754-9D17-081E-AC49BC5F8D0A}"/>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 name="次元削減の例：主成分分析">
            <a:extLst>
              <a:ext uri="{FF2B5EF4-FFF2-40B4-BE49-F238E27FC236}">
                <a16:creationId xmlns:a16="http://schemas.microsoft.com/office/drawing/2014/main" id="{136983D0-68EF-F506-4C50-DB5AABCED7FF}"/>
              </a:ext>
            </a:extLst>
          </p:cNvPr>
          <p:cNvSpPr txBox="1"/>
          <p:nvPr/>
        </p:nvSpPr>
        <p:spPr>
          <a:xfrm>
            <a:off x="3695477" y="188404"/>
            <a:ext cx="452046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新しい軸はどのようにして決まるのか</a:t>
            </a:r>
            <a:endParaRPr lang="ja-JP" altLang="en-US" sz="205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どうやって新しい特徴量を作成しているのか？">
            <a:extLst>
              <a:ext uri="{FF2B5EF4-FFF2-40B4-BE49-F238E27FC236}">
                <a16:creationId xmlns:a16="http://schemas.microsoft.com/office/drawing/2014/main" id="{55637AAD-E542-6BEC-7094-B19D4151D49D}"/>
              </a:ext>
            </a:extLst>
          </p:cNvPr>
          <p:cNvSpPr txBox="1"/>
          <p:nvPr/>
        </p:nvSpPr>
        <p:spPr>
          <a:xfrm>
            <a:off x="1006475" y="716058"/>
            <a:ext cx="10007600"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pPr algn="l">
              <a:defRPr sz="4100">
                <a:latin typeface="+mn-lt"/>
                <a:ea typeface="+mn-ea"/>
                <a:cs typeface="+mn-cs"/>
                <a:sym typeface="ヒラギノ角ゴ ProN W3"/>
              </a:defRPr>
            </a:pPr>
            <a:r>
              <a:rPr lang="ja-JP" altLang="en-US" sz="2050" dirty="0">
                <a:latin typeface="Hiragino Maru Gothic ProN W4" panose="020F0400000000000000" pitchFamily="34" charset="-128"/>
                <a:ea typeface="Hiragino Maru Gothic ProN W4" panose="020F0400000000000000" pitchFamily="34" charset="-128"/>
              </a:rPr>
              <a:t>次の</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本の軸はどちらの方が甘さと色合いの情報がより保存されているでしょうか？主成分分析は「データの相関関係」を失わないでデータを圧縮することを考えます。</a:t>
            </a:r>
          </a:p>
        </p:txBody>
      </p:sp>
    </p:spTree>
    <p:extLst>
      <p:ext uri="{BB962C8B-B14F-4D97-AF65-F5344CB8AC3E}">
        <p14:creationId xmlns:p14="http://schemas.microsoft.com/office/powerpoint/2010/main" val="29414234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D8C2BFB-4693-4E61-925D-7558A1E08852}"/>
              </a:ext>
            </a:extLst>
          </p:cNvPr>
          <p:cNvPicPr>
            <a:picLocks noChangeAspect="1"/>
          </p:cNvPicPr>
          <p:nvPr/>
        </p:nvPicPr>
        <p:blipFill>
          <a:blip r:embed="rId2"/>
          <a:stretch>
            <a:fillRect/>
          </a:stretch>
        </p:blipFill>
        <p:spPr>
          <a:xfrm>
            <a:off x="251084" y="2967749"/>
            <a:ext cx="5191862" cy="3111103"/>
          </a:xfrm>
          <a:prstGeom prst="rect">
            <a:avLst/>
          </a:prstGeom>
        </p:spPr>
      </p:pic>
      <p:sp>
        <p:nvSpPr>
          <p:cNvPr id="4" name="矢印: 右 3">
            <a:extLst>
              <a:ext uri="{FF2B5EF4-FFF2-40B4-BE49-F238E27FC236}">
                <a16:creationId xmlns:a16="http://schemas.microsoft.com/office/drawing/2014/main" id="{0917D599-F715-44BA-9ABA-AB8E3ABCAE31}"/>
              </a:ext>
            </a:extLst>
          </p:cNvPr>
          <p:cNvSpPr/>
          <p:nvPr/>
        </p:nvSpPr>
        <p:spPr>
          <a:xfrm>
            <a:off x="5563448" y="4308079"/>
            <a:ext cx="786809"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EDD4526-364E-492D-8B5F-CEC4DCC05F9C}"/>
              </a:ext>
            </a:extLst>
          </p:cNvPr>
          <p:cNvPicPr>
            <a:picLocks noChangeAspect="1"/>
          </p:cNvPicPr>
          <p:nvPr/>
        </p:nvPicPr>
        <p:blipFill>
          <a:blip r:embed="rId3"/>
          <a:stretch>
            <a:fillRect/>
          </a:stretch>
        </p:blipFill>
        <p:spPr>
          <a:xfrm>
            <a:off x="6601895" y="2967749"/>
            <a:ext cx="5236383" cy="3111103"/>
          </a:xfrm>
          <a:prstGeom prst="rect">
            <a:avLst/>
          </a:prstGeom>
        </p:spPr>
      </p:pic>
      <p:sp>
        <p:nvSpPr>
          <p:cNvPr id="11" name="テキスト ボックス 10">
            <a:extLst>
              <a:ext uri="{FF2B5EF4-FFF2-40B4-BE49-F238E27FC236}">
                <a16:creationId xmlns:a16="http://schemas.microsoft.com/office/drawing/2014/main" id="{E8F3262F-BD50-4176-BC66-DA19503D75F5}"/>
              </a:ext>
            </a:extLst>
          </p:cNvPr>
          <p:cNvSpPr txBox="1"/>
          <p:nvPr/>
        </p:nvSpPr>
        <p:spPr>
          <a:xfrm>
            <a:off x="1555317" y="1845146"/>
            <a:ext cx="8803069" cy="1200329"/>
          </a:xfrm>
          <a:prstGeom prst="rect">
            <a:avLst/>
          </a:prstGeom>
          <a:noFill/>
        </p:spPr>
        <p:txBody>
          <a:bodyPr wrap="square">
            <a:spAutoFit/>
          </a:bodyPr>
          <a:lstStyle/>
          <a:p>
            <a:r>
              <a:rPr lang="ja-JP" altLang="en-US" sz="1800" dirty="0">
                <a:latin typeface="Hiragino Maru Gothic ProN W4" panose="020F0400000000000000" pitchFamily="34" charset="-128"/>
                <a:ea typeface="Hiragino Maru Gothic ProN W4" panose="020F0400000000000000" pitchFamily="34" charset="-128"/>
              </a:rPr>
              <a:t>モデル名 </a:t>
            </a:r>
            <a:r>
              <a:rPr lang="en-US" altLang="ja-JP" sz="1800" dirty="0">
                <a:latin typeface="Hiragino Maru Gothic ProN W4" panose="020F0400000000000000" pitchFamily="34" charset="-128"/>
                <a:ea typeface="Hiragino Maru Gothic ProN W4" panose="020F0400000000000000" pitchFamily="34" charset="-128"/>
              </a:rPr>
              <a:t>= PCA()</a:t>
            </a:r>
            <a:r>
              <a:rPr lang="ja-JP" altLang="en-US" sz="1800" dirty="0">
                <a:latin typeface="Hiragino Maru Gothic ProN W4" panose="020F0400000000000000" pitchFamily="34" charset="-128"/>
                <a:ea typeface="Hiragino Maru Gothic ProN W4" panose="020F0400000000000000" pitchFamily="34" charset="-128"/>
              </a:rPr>
              <a:t>でモデルを作成</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深層学習の</a:t>
            </a:r>
            <a:r>
              <a:rPr lang="en-US" altLang="ja-JP" sz="1800" dirty="0">
                <a:latin typeface="Hiragino Maru Gothic ProN W4" panose="020F0400000000000000" pitchFamily="34" charset="-128"/>
                <a:ea typeface="Hiragino Maru Gothic ProN W4" panose="020F0400000000000000" pitchFamily="34" charset="-128"/>
              </a:rPr>
              <a:t>model = Sequential()</a:t>
            </a:r>
            <a:r>
              <a:rPr lang="ja-JP" altLang="en-US" sz="1800" dirty="0">
                <a:latin typeface="Hiragino Maru Gothic ProN W4" panose="020F0400000000000000" pitchFamily="34" charset="-128"/>
                <a:ea typeface="Hiragino Maru Gothic ProN W4" panose="020F0400000000000000" pitchFamily="34" charset="-128"/>
              </a:rPr>
              <a:t>と同様</a:t>
            </a:r>
            <a:r>
              <a:rPr lang="en-US" altLang="ja-JP" sz="1800" dirty="0">
                <a:latin typeface="Hiragino Maru Gothic ProN W4" panose="020F0400000000000000" pitchFamily="34" charset="-128"/>
                <a:ea typeface="Hiragino Maru Gothic ProN W4" panose="020F0400000000000000" pitchFamily="34" charset="-128"/>
              </a:rPr>
              <a:t>)</a:t>
            </a:r>
          </a:p>
          <a:p>
            <a:r>
              <a:rPr lang="en-US" altLang="ja-JP" sz="1800" dirty="0" err="1">
                <a:latin typeface="Hiragino Maru Gothic ProN W4" panose="020F0400000000000000" pitchFamily="34" charset="-128"/>
                <a:ea typeface="Hiragino Maru Gothic ProN W4" panose="020F0400000000000000" pitchFamily="34" charset="-128"/>
              </a:rPr>
              <a:t>n_components</a:t>
            </a:r>
            <a:r>
              <a:rPr lang="en-US" altLang="ja-JP" dirty="0">
                <a:latin typeface="Hiragino Maru Gothic ProN W4" panose="020F0400000000000000" pitchFamily="34" charset="-128"/>
                <a:ea typeface="Hiragino Maru Gothic ProN W4" panose="020F0400000000000000" pitchFamily="34" charset="-128"/>
              </a:rPr>
              <a:t>=</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は、作りたい主成分の数を入力する</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モデル名</a:t>
            </a:r>
            <a:r>
              <a:rPr lang="en-US" altLang="ja-JP" sz="1800" dirty="0">
                <a:latin typeface="Hiragino Maru Gothic ProN W4" panose="020F0400000000000000" pitchFamily="34" charset="-128"/>
                <a:ea typeface="Hiragino Maru Gothic ProN W4" panose="020F0400000000000000" pitchFamily="34" charset="-128"/>
              </a:rPr>
              <a:t>.</a:t>
            </a:r>
            <a:r>
              <a:rPr lang="en-US" altLang="ja-JP" sz="1800" dirty="0" err="1">
                <a:latin typeface="Hiragino Maru Gothic ProN W4" panose="020F0400000000000000" pitchFamily="34" charset="-128"/>
                <a:ea typeface="Hiragino Maru Gothic ProN W4" panose="020F0400000000000000" pitchFamily="34" charset="-128"/>
              </a:rPr>
              <a:t>fit_transform</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特徴量</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で学習と新しい軸へのあてはめを行う</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12" name="次元削減の例：主成分分析">
            <a:extLst>
              <a:ext uri="{FF2B5EF4-FFF2-40B4-BE49-F238E27FC236}">
                <a16:creationId xmlns:a16="http://schemas.microsoft.com/office/drawing/2014/main" id="{2BA9B3AA-9368-420F-BD59-DD8744A9A64A}"/>
              </a:ext>
            </a:extLst>
          </p:cNvPr>
          <p:cNvSpPr txBox="1"/>
          <p:nvPr/>
        </p:nvSpPr>
        <p:spPr>
          <a:xfrm>
            <a:off x="1244012" y="6201750"/>
            <a:ext cx="3206006"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学習（＝新しい軸の作成）</a:t>
            </a:r>
            <a:endParaRPr sz="2050" dirty="0"/>
          </a:p>
        </p:txBody>
      </p:sp>
      <p:sp>
        <p:nvSpPr>
          <p:cNvPr id="13" name="次元削減の例：主成分分析">
            <a:extLst>
              <a:ext uri="{FF2B5EF4-FFF2-40B4-BE49-F238E27FC236}">
                <a16:creationId xmlns:a16="http://schemas.microsoft.com/office/drawing/2014/main" id="{32C897BC-AF9D-4FEA-84C6-8E189E2735C0}"/>
              </a:ext>
            </a:extLst>
          </p:cNvPr>
          <p:cNvSpPr txBox="1"/>
          <p:nvPr/>
        </p:nvSpPr>
        <p:spPr>
          <a:xfrm>
            <a:off x="7798389" y="6275446"/>
            <a:ext cx="294311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軸へのデータのあてはめ</a:t>
            </a:r>
            <a:endParaRPr sz="2050" dirty="0"/>
          </a:p>
        </p:txBody>
      </p:sp>
      <p:pic>
        <p:nvPicPr>
          <p:cNvPr id="8" name="図 7" descr="テキスト&#10;&#10;自動的に生成された説明">
            <a:extLst>
              <a:ext uri="{FF2B5EF4-FFF2-40B4-BE49-F238E27FC236}">
                <a16:creationId xmlns:a16="http://schemas.microsoft.com/office/drawing/2014/main" id="{491F223D-0A74-C567-1446-79D70546C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199" y="779148"/>
            <a:ext cx="5496058" cy="1047362"/>
          </a:xfrm>
          <a:prstGeom prst="rect">
            <a:avLst/>
          </a:prstGeom>
          <a:ln>
            <a:solidFill>
              <a:schemeClr val="tx1"/>
            </a:solidFill>
          </a:ln>
        </p:spPr>
      </p:pic>
      <p:sp>
        <p:nvSpPr>
          <p:cNvPr id="10" name="四角形">
            <a:extLst>
              <a:ext uri="{FF2B5EF4-FFF2-40B4-BE49-F238E27FC236}">
                <a16:creationId xmlns:a16="http://schemas.microsoft.com/office/drawing/2014/main" id="{7DE638A7-0997-8681-5FB3-2EF60CE391EC}"/>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4" name="次元削減の例：主成分分析">
            <a:extLst>
              <a:ext uri="{FF2B5EF4-FFF2-40B4-BE49-F238E27FC236}">
                <a16:creationId xmlns:a16="http://schemas.microsoft.com/office/drawing/2014/main" id="{2A0F83B7-D7BD-B7D8-A946-5055E9412F4A}"/>
              </a:ext>
            </a:extLst>
          </p:cNvPr>
          <p:cNvSpPr txBox="1"/>
          <p:nvPr/>
        </p:nvSpPr>
        <p:spPr>
          <a:xfrm>
            <a:off x="4081025" y="134033"/>
            <a:ext cx="40299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を実行する</a:t>
            </a:r>
          </a:p>
        </p:txBody>
      </p:sp>
    </p:spTree>
    <p:extLst>
      <p:ext uri="{BB962C8B-B14F-4D97-AF65-F5344CB8AC3E}">
        <p14:creationId xmlns:p14="http://schemas.microsoft.com/office/powerpoint/2010/main" val="291172712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次元削減の例：主成分分析">
            <a:extLst>
              <a:ext uri="{FF2B5EF4-FFF2-40B4-BE49-F238E27FC236}">
                <a16:creationId xmlns:a16="http://schemas.microsoft.com/office/drawing/2014/main" id="{41B0E8E6-2F5D-7237-D950-C3785BB03A39}"/>
              </a:ext>
            </a:extLst>
          </p:cNvPr>
          <p:cNvSpPr txBox="1"/>
          <p:nvPr/>
        </p:nvSpPr>
        <p:spPr>
          <a:xfrm>
            <a:off x="6096000" y="1086958"/>
            <a:ext cx="4741683"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実行結果を変数</a:t>
            </a:r>
            <a:r>
              <a:rPr lang="en-US" altLang="ja-JP" sz="1800" dirty="0">
                <a:latin typeface="Hiragino Maru Gothic ProN W4" panose="020F0400000000000000" pitchFamily="34" charset="-128"/>
                <a:ea typeface="Hiragino Maru Gothic ProN W4" panose="020F0400000000000000" pitchFamily="34" charset="-128"/>
              </a:rPr>
              <a:t>result</a:t>
            </a:r>
            <a:r>
              <a:rPr lang="ja-JP" altLang="en-US" sz="1800" dirty="0">
                <a:latin typeface="Hiragino Maru Gothic ProN W4" panose="020F0400000000000000" pitchFamily="34" charset="-128"/>
                <a:ea typeface="Hiragino Maru Gothic ProN W4" panose="020F0400000000000000" pitchFamily="34" charset="-128"/>
              </a:rPr>
              <a:t>に格納</a:t>
            </a:r>
            <a:endParaRPr lang="en-US" altLang="ja-JP" sz="1800" dirty="0">
              <a:latin typeface="Hiragino Maru Gothic ProN W4" panose="020F0400000000000000" pitchFamily="34" charset="-128"/>
              <a:ea typeface="Hiragino Maru Gothic ProN W4" panose="020F0400000000000000" pitchFamily="34" charset="-128"/>
            </a:endParaRPr>
          </a:p>
          <a:p>
            <a:r>
              <a:rPr lang="en-US" sz="1800" dirty="0">
                <a:latin typeface="Hiragino Maru Gothic ProN W4" panose="020F0400000000000000" pitchFamily="34" charset="-128"/>
                <a:ea typeface="Hiragino Maru Gothic ProN W4" panose="020F0400000000000000" pitchFamily="34" charset="-128"/>
              </a:rPr>
              <a:t>result</a:t>
            </a:r>
            <a:r>
              <a:rPr lang="ja-JP" altLang="en-US" sz="1800" dirty="0">
                <a:latin typeface="Hiragino Maru Gothic ProN W4" panose="020F0400000000000000" pitchFamily="34" charset="-128"/>
                <a:ea typeface="Hiragino Maru Gothic ProN W4" panose="020F0400000000000000" pitchFamily="34" charset="-128"/>
              </a:rPr>
              <a:t>は</a:t>
            </a:r>
            <a:r>
              <a:rPr lang="en-US" altLang="ja-JP" sz="1800" dirty="0" err="1">
                <a:latin typeface="Hiragino Maru Gothic ProN W4" panose="020F0400000000000000" pitchFamily="34" charset="-128"/>
                <a:ea typeface="Hiragino Maru Gothic ProN W4" panose="020F0400000000000000" pitchFamily="34" charset="-128"/>
              </a:rPr>
              <a:t>numpy</a:t>
            </a:r>
            <a:r>
              <a:rPr lang="ja-JP" altLang="en-US" sz="1800" dirty="0">
                <a:latin typeface="Hiragino Maru Gothic ProN W4" panose="020F0400000000000000" pitchFamily="34" charset="-128"/>
                <a:ea typeface="Hiragino Maru Gothic ProN W4" panose="020F0400000000000000" pitchFamily="34" charset="-128"/>
              </a:rPr>
              <a:t>配列で、</a:t>
            </a:r>
            <a:r>
              <a:rPr lang="en-US" altLang="ja-JP" sz="1800" dirty="0">
                <a:latin typeface="Hiragino Maru Gothic ProN W4" panose="020F0400000000000000" pitchFamily="34" charset="-128"/>
                <a:ea typeface="Hiragino Maru Gothic ProN W4" panose="020F0400000000000000" pitchFamily="34" charset="-128"/>
              </a:rPr>
              <a:t>(150,2)</a:t>
            </a:r>
            <a:r>
              <a:rPr lang="ja-JP" altLang="en-US" sz="1800" dirty="0">
                <a:latin typeface="Hiragino Maru Gothic ProN W4" panose="020F0400000000000000" pitchFamily="34" charset="-128"/>
                <a:ea typeface="Hiragino Maru Gothic ProN W4" panose="020F0400000000000000" pitchFamily="34" charset="-128"/>
              </a:rPr>
              <a:t>の</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次元配列</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0F57FCF0-8F76-6729-0E7D-C0A59771104A}"/>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7FF831AE-4720-6026-B566-42EBC3ADC844}"/>
              </a:ext>
            </a:extLst>
          </p:cNvPr>
          <p:cNvSpPr txBox="1"/>
          <p:nvPr/>
        </p:nvSpPr>
        <p:spPr>
          <a:xfrm>
            <a:off x="4081025" y="134033"/>
            <a:ext cx="40299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を実行する</a:t>
            </a:r>
          </a:p>
        </p:txBody>
      </p:sp>
      <p:pic>
        <p:nvPicPr>
          <p:cNvPr id="3" name="図 2" descr="テキスト&#10;&#10;中程度の精度で自動的に生成された説明">
            <a:extLst>
              <a:ext uri="{FF2B5EF4-FFF2-40B4-BE49-F238E27FC236}">
                <a16:creationId xmlns:a16="http://schemas.microsoft.com/office/drawing/2014/main" id="{F206B8B6-851D-3BCC-6426-E189AFE4E8B8}"/>
              </a:ext>
            </a:extLst>
          </p:cNvPr>
          <p:cNvPicPr>
            <a:picLocks noChangeAspect="1"/>
          </p:cNvPicPr>
          <p:nvPr/>
        </p:nvPicPr>
        <p:blipFill rotWithShape="1">
          <a:blip r:embed="rId2">
            <a:extLst>
              <a:ext uri="{28A0092B-C50C-407E-A947-70E740481C1C}">
                <a14:useLocalDpi xmlns:a14="http://schemas.microsoft.com/office/drawing/2010/main" val="0"/>
              </a:ext>
            </a:extLst>
          </a:blip>
          <a:srcRect t="28315"/>
          <a:stretch/>
        </p:blipFill>
        <p:spPr>
          <a:xfrm>
            <a:off x="690992" y="1267670"/>
            <a:ext cx="3605684" cy="2579234"/>
          </a:xfrm>
          <a:prstGeom prst="rect">
            <a:avLst/>
          </a:prstGeom>
        </p:spPr>
      </p:pic>
      <p:pic>
        <p:nvPicPr>
          <p:cNvPr id="6" name="図 5" descr="テキスト&#10;&#10;自動的に生成された説明">
            <a:extLst>
              <a:ext uri="{FF2B5EF4-FFF2-40B4-BE49-F238E27FC236}">
                <a16:creationId xmlns:a16="http://schemas.microsoft.com/office/drawing/2014/main" id="{5AD5E0A5-41AE-385A-141B-45BBA6C00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72" y="4432090"/>
            <a:ext cx="4018553" cy="1736507"/>
          </a:xfrm>
          <a:prstGeom prst="rect">
            <a:avLst/>
          </a:prstGeom>
        </p:spPr>
      </p:pic>
      <p:sp>
        <p:nvSpPr>
          <p:cNvPr id="8" name="次元削減の例：主成分分析">
            <a:extLst>
              <a:ext uri="{FF2B5EF4-FFF2-40B4-BE49-F238E27FC236}">
                <a16:creationId xmlns:a16="http://schemas.microsoft.com/office/drawing/2014/main" id="{0C0EE3C4-5B8C-C929-F84F-55BBFB099BCE}"/>
              </a:ext>
            </a:extLst>
          </p:cNvPr>
          <p:cNvSpPr txBox="1"/>
          <p:nvPr/>
        </p:nvSpPr>
        <p:spPr>
          <a:xfrm>
            <a:off x="2622212" y="3939724"/>
            <a:ext cx="25808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1800" dirty="0">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178705677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1C614-0464-C804-EA8E-A593F190FE2F}"/>
            </a:ext>
          </a:extLst>
        </p:cNvPr>
        <p:cNvGrpSpPr/>
        <p:nvPr/>
      </p:nvGrpSpPr>
      <p:grpSpPr>
        <a:xfrm>
          <a:off x="0" y="0"/>
          <a:ext cx="0" cy="0"/>
          <a:chOff x="0" y="0"/>
          <a:chExt cx="0" cy="0"/>
        </a:xfrm>
      </p:grpSpPr>
      <p:sp>
        <p:nvSpPr>
          <p:cNvPr id="4" name="次元削減の例：主成分分析">
            <a:extLst>
              <a:ext uri="{FF2B5EF4-FFF2-40B4-BE49-F238E27FC236}">
                <a16:creationId xmlns:a16="http://schemas.microsoft.com/office/drawing/2014/main" id="{9C756F57-59CC-999D-3520-9F0B125BB129}"/>
              </a:ext>
            </a:extLst>
          </p:cNvPr>
          <p:cNvSpPr txBox="1"/>
          <p:nvPr/>
        </p:nvSpPr>
        <p:spPr>
          <a:xfrm>
            <a:off x="6096000" y="1086958"/>
            <a:ext cx="4741683"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実行結果を変数</a:t>
            </a:r>
            <a:r>
              <a:rPr lang="en-US" altLang="ja-JP" sz="1800" dirty="0">
                <a:latin typeface="Hiragino Maru Gothic ProN W4" panose="020F0400000000000000" pitchFamily="34" charset="-128"/>
                <a:ea typeface="Hiragino Maru Gothic ProN W4" panose="020F0400000000000000" pitchFamily="34" charset="-128"/>
              </a:rPr>
              <a:t>result</a:t>
            </a:r>
            <a:r>
              <a:rPr lang="ja-JP" altLang="en-US" sz="1800" dirty="0">
                <a:latin typeface="Hiragino Maru Gothic ProN W4" panose="020F0400000000000000" pitchFamily="34" charset="-128"/>
                <a:ea typeface="Hiragino Maru Gothic ProN W4" panose="020F0400000000000000" pitchFamily="34" charset="-128"/>
              </a:rPr>
              <a:t>に格納</a:t>
            </a:r>
            <a:endParaRPr lang="en-US" altLang="ja-JP" sz="1800" dirty="0">
              <a:latin typeface="Hiragino Maru Gothic ProN W4" panose="020F0400000000000000" pitchFamily="34" charset="-128"/>
              <a:ea typeface="Hiragino Maru Gothic ProN W4" panose="020F0400000000000000" pitchFamily="34" charset="-128"/>
            </a:endParaRPr>
          </a:p>
          <a:p>
            <a:r>
              <a:rPr lang="en-US" sz="1800" dirty="0">
                <a:latin typeface="Hiragino Maru Gothic ProN W4" panose="020F0400000000000000" pitchFamily="34" charset="-128"/>
                <a:ea typeface="Hiragino Maru Gothic ProN W4" panose="020F0400000000000000" pitchFamily="34" charset="-128"/>
              </a:rPr>
              <a:t>result</a:t>
            </a:r>
            <a:r>
              <a:rPr lang="ja-JP" altLang="en-US" sz="1800" dirty="0">
                <a:latin typeface="Hiragino Maru Gothic ProN W4" panose="020F0400000000000000" pitchFamily="34" charset="-128"/>
                <a:ea typeface="Hiragino Maru Gothic ProN W4" panose="020F0400000000000000" pitchFamily="34" charset="-128"/>
              </a:rPr>
              <a:t>は</a:t>
            </a:r>
            <a:r>
              <a:rPr lang="en-US" altLang="ja-JP" sz="1800" dirty="0" err="1">
                <a:latin typeface="Hiragino Maru Gothic ProN W4" panose="020F0400000000000000" pitchFamily="34" charset="-128"/>
                <a:ea typeface="Hiragino Maru Gothic ProN W4" panose="020F0400000000000000" pitchFamily="34" charset="-128"/>
              </a:rPr>
              <a:t>numpy</a:t>
            </a:r>
            <a:r>
              <a:rPr lang="ja-JP" altLang="en-US" sz="1800" dirty="0">
                <a:latin typeface="Hiragino Maru Gothic ProN W4" panose="020F0400000000000000" pitchFamily="34" charset="-128"/>
                <a:ea typeface="Hiragino Maru Gothic ProN W4" panose="020F0400000000000000" pitchFamily="34" charset="-128"/>
              </a:rPr>
              <a:t>配列で、</a:t>
            </a:r>
            <a:r>
              <a:rPr lang="en-US" altLang="ja-JP" sz="1800" dirty="0">
                <a:latin typeface="Hiragino Maru Gothic ProN W4" panose="020F0400000000000000" pitchFamily="34" charset="-128"/>
                <a:ea typeface="Hiragino Maru Gothic ProN W4" panose="020F0400000000000000" pitchFamily="34" charset="-128"/>
              </a:rPr>
              <a:t>(150,2)</a:t>
            </a:r>
            <a:r>
              <a:rPr lang="ja-JP" altLang="en-US" sz="1800" dirty="0">
                <a:latin typeface="Hiragino Maru Gothic ProN W4" panose="020F0400000000000000" pitchFamily="34" charset="-128"/>
                <a:ea typeface="Hiragino Maru Gothic ProN W4" panose="020F0400000000000000" pitchFamily="34" charset="-128"/>
              </a:rPr>
              <a:t>の</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次元配列</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2D052AC8-3F27-A6A7-06C3-04AB60EBBCE2}"/>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B25DE8F8-971C-41CA-8F22-D9C98B886D88}"/>
              </a:ext>
            </a:extLst>
          </p:cNvPr>
          <p:cNvSpPr txBox="1"/>
          <p:nvPr/>
        </p:nvSpPr>
        <p:spPr>
          <a:xfrm>
            <a:off x="4081025" y="134033"/>
            <a:ext cx="40299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を実行する</a:t>
            </a:r>
          </a:p>
        </p:txBody>
      </p:sp>
      <p:pic>
        <p:nvPicPr>
          <p:cNvPr id="7" name="図 6" descr="テキスト&#10;&#10;中程度の精度で自動的に生成された説明">
            <a:extLst>
              <a:ext uri="{FF2B5EF4-FFF2-40B4-BE49-F238E27FC236}">
                <a16:creationId xmlns:a16="http://schemas.microsoft.com/office/drawing/2014/main" id="{261AA996-166E-A858-A06F-DF181F2E7ADC}"/>
              </a:ext>
            </a:extLst>
          </p:cNvPr>
          <p:cNvPicPr>
            <a:picLocks noChangeAspect="1"/>
          </p:cNvPicPr>
          <p:nvPr/>
        </p:nvPicPr>
        <p:blipFill rotWithShape="1">
          <a:blip r:embed="rId2">
            <a:extLst>
              <a:ext uri="{28A0092B-C50C-407E-A947-70E740481C1C}">
                <a14:useLocalDpi xmlns:a14="http://schemas.microsoft.com/office/drawing/2010/main" val="0"/>
              </a:ext>
            </a:extLst>
          </a:blip>
          <a:srcRect t="28315"/>
          <a:stretch/>
        </p:blipFill>
        <p:spPr>
          <a:xfrm>
            <a:off x="690992" y="1267670"/>
            <a:ext cx="3605684" cy="2579234"/>
          </a:xfrm>
          <a:prstGeom prst="rect">
            <a:avLst/>
          </a:prstGeom>
        </p:spPr>
      </p:pic>
      <p:pic>
        <p:nvPicPr>
          <p:cNvPr id="9" name="図 8" descr="テキスト&#10;&#10;自動的に生成された説明">
            <a:extLst>
              <a:ext uri="{FF2B5EF4-FFF2-40B4-BE49-F238E27FC236}">
                <a16:creationId xmlns:a16="http://schemas.microsoft.com/office/drawing/2014/main" id="{56586E12-B530-3471-34B2-5E1EEBC92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72" y="4432090"/>
            <a:ext cx="4018553" cy="1736507"/>
          </a:xfrm>
          <a:prstGeom prst="rect">
            <a:avLst/>
          </a:prstGeom>
        </p:spPr>
      </p:pic>
      <p:sp>
        <p:nvSpPr>
          <p:cNvPr id="10" name="次元削減の例：主成分分析">
            <a:extLst>
              <a:ext uri="{FF2B5EF4-FFF2-40B4-BE49-F238E27FC236}">
                <a16:creationId xmlns:a16="http://schemas.microsoft.com/office/drawing/2014/main" id="{4C5F5E91-1D95-EDA1-0822-D1C4BB5E0172}"/>
              </a:ext>
            </a:extLst>
          </p:cNvPr>
          <p:cNvSpPr txBox="1"/>
          <p:nvPr/>
        </p:nvSpPr>
        <p:spPr>
          <a:xfrm>
            <a:off x="2622212" y="3939724"/>
            <a:ext cx="25808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1800" dirty="0">
                <a:latin typeface="Hiragino Maru Gothic ProN W4" panose="020F0400000000000000" pitchFamily="34" charset="-128"/>
                <a:ea typeface="Hiragino Maru Gothic ProN W4" panose="020F0400000000000000" pitchFamily="34" charset="-128"/>
              </a:rPr>
              <a:t>...</a:t>
            </a:r>
          </a:p>
        </p:txBody>
      </p:sp>
      <p:sp>
        <p:nvSpPr>
          <p:cNvPr id="11" name="テキスト ボックス 10">
            <a:extLst>
              <a:ext uri="{FF2B5EF4-FFF2-40B4-BE49-F238E27FC236}">
                <a16:creationId xmlns:a16="http://schemas.microsoft.com/office/drawing/2014/main" id="{EB372A53-29C1-4C60-1627-F57DF163DB9A}"/>
              </a:ext>
            </a:extLst>
          </p:cNvPr>
          <p:cNvSpPr txBox="1"/>
          <p:nvPr/>
        </p:nvSpPr>
        <p:spPr>
          <a:xfrm>
            <a:off x="5616884" y="5998205"/>
            <a:ext cx="6273244" cy="646331"/>
          </a:xfrm>
          <a:prstGeom prst="rect">
            <a:avLst/>
          </a:prstGeom>
          <a:noFill/>
        </p:spPr>
        <p:txBody>
          <a:bodyPr wrap="square">
            <a:spAutoFit/>
          </a:bodyPr>
          <a:lstStyle/>
          <a:p>
            <a:r>
              <a:rPr lang="en-US" altLang="ja-JP" sz="1800" dirty="0">
                <a:latin typeface="Hiragino Maru Gothic ProN W4" panose="020F0400000000000000" pitchFamily="34" charset="-128"/>
                <a:ea typeface="Hiragino Maru Gothic ProN W4" panose="020F0400000000000000" pitchFamily="34" charset="-128"/>
              </a:rPr>
              <a:t>result[:,0]</a:t>
            </a:r>
            <a:r>
              <a:rPr lang="ja-JP" altLang="en-US" sz="1800" dirty="0">
                <a:latin typeface="Hiragino Maru Gothic ProN W4" panose="020F0400000000000000" pitchFamily="34" charset="-128"/>
                <a:ea typeface="Hiragino Maru Gothic ProN W4" panose="020F0400000000000000" pitchFamily="34" charset="-128"/>
              </a:rPr>
              <a:t>は行の全て、列は</a:t>
            </a:r>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列目を抽出＝第一主成分</a:t>
            </a:r>
          </a:p>
          <a:p>
            <a:r>
              <a:rPr lang="en-US" altLang="ja-JP" dirty="0">
                <a:latin typeface="Hiragino Maru Gothic ProN W4" panose="020F0400000000000000" pitchFamily="34" charset="-128"/>
                <a:ea typeface="Hiragino Maru Gothic ProN W4" panose="020F0400000000000000" pitchFamily="34" charset="-128"/>
              </a:rPr>
              <a:t>(</a:t>
            </a:r>
            <a:r>
              <a:rPr lang="en-US" altLang="ja-JP" sz="1800" dirty="0">
                <a:latin typeface="Hiragino Maru Gothic ProN W4" panose="020F0400000000000000" pitchFamily="34" charset="-128"/>
                <a:ea typeface="Hiragino Maru Gothic ProN W4" panose="020F0400000000000000" pitchFamily="34" charset="-128"/>
              </a:rPr>
              <a:t>result[:,1]</a:t>
            </a:r>
            <a:r>
              <a:rPr lang="ja-JP" altLang="en-US" sz="1800" dirty="0">
                <a:latin typeface="Hiragino Maru Gothic ProN W4" panose="020F0400000000000000" pitchFamily="34" charset="-128"/>
                <a:ea typeface="Hiragino Maru Gothic ProN W4" panose="020F0400000000000000" pitchFamily="34" charset="-128"/>
              </a:rPr>
              <a:t>は行全て、列は</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列目を抽出＝第二主成分</a:t>
            </a:r>
            <a:r>
              <a:rPr lang="en-US" altLang="ja-JP" sz="1800" dirty="0">
                <a:latin typeface="Hiragino Maru Gothic ProN W4" panose="020F0400000000000000" pitchFamily="34" charset="-128"/>
                <a:ea typeface="Hiragino Maru Gothic ProN W4" panose="020F0400000000000000" pitchFamily="34" charset="-128"/>
              </a:rPr>
              <a:t>)</a:t>
            </a:r>
            <a:endParaRPr lang="ja-JP" altLang="en-US" sz="1800" dirty="0">
              <a:latin typeface="Hiragino Maru Gothic ProN W4" panose="020F0400000000000000" pitchFamily="34" charset="-128"/>
              <a:ea typeface="Hiragino Maru Gothic ProN W4" panose="020F0400000000000000" pitchFamily="34" charset="-128"/>
            </a:endParaRPr>
          </a:p>
        </p:txBody>
      </p:sp>
      <p:pic>
        <p:nvPicPr>
          <p:cNvPr id="6" name="図 5" descr="テーブル&#10;&#10;自動的に生成された説明">
            <a:extLst>
              <a:ext uri="{FF2B5EF4-FFF2-40B4-BE49-F238E27FC236}">
                <a16:creationId xmlns:a16="http://schemas.microsoft.com/office/drawing/2014/main" id="{0A6BBCAD-2F7F-8078-8E14-239DF5CEE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84" y="1919415"/>
            <a:ext cx="5699913" cy="3851627"/>
          </a:xfrm>
          <a:prstGeom prst="rect">
            <a:avLst/>
          </a:prstGeom>
          <a:ln>
            <a:solidFill>
              <a:schemeClr val="tx1"/>
            </a:solidFill>
          </a:ln>
        </p:spPr>
      </p:pic>
      <p:sp>
        <p:nvSpPr>
          <p:cNvPr id="3" name="正方形/長方形 2">
            <a:extLst>
              <a:ext uri="{FF2B5EF4-FFF2-40B4-BE49-F238E27FC236}">
                <a16:creationId xmlns:a16="http://schemas.microsoft.com/office/drawing/2014/main" id="{8185D2A3-B6FF-6FEA-0520-FE8BC89A64DC}"/>
              </a:ext>
            </a:extLst>
          </p:cNvPr>
          <p:cNvSpPr/>
          <p:nvPr/>
        </p:nvSpPr>
        <p:spPr>
          <a:xfrm>
            <a:off x="1431955" y="2757846"/>
            <a:ext cx="1282535" cy="34107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D4B6D8A-E118-2BA0-BC51-07A39A018057}"/>
              </a:ext>
            </a:extLst>
          </p:cNvPr>
          <p:cNvSpPr/>
          <p:nvPr/>
        </p:nvSpPr>
        <p:spPr>
          <a:xfrm>
            <a:off x="6103801" y="2266208"/>
            <a:ext cx="5212996" cy="350483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316699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矢印: 右 3">
            <a:extLst>
              <a:ext uri="{FF2B5EF4-FFF2-40B4-BE49-F238E27FC236}">
                <a16:creationId xmlns:a16="http://schemas.microsoft.com/office/drawing/2014/main" id="{793EE059-A8F2-4DA3-86F4-A1937B25CDFF}"/>
              </a:ext>
            </a:extLst>
          </p:cNvPr>
          <p:cNvSpPr/>
          <p:nvPr/>
        </p:nvSpPr>
        <p:spPr>
          <a:xfrm>
            <a:off x="5466874" y="2976763"/>
            <a:ext cx="715618" cy="546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次元削減の例：主成分分析">
            <a:extLst>
              <a:ext uri="{FF2B5EF4-FFF2-40B4-BE49-F238E27FC236}">
                <a16:creationId xmlns:a16="http://schemas.microsoft.com/office/drawing/2014/main" id="{A5F9AE9D-80E7-4F33-88A7-54446CDCF93B}"/>
              </a:ext>
            </a:extLst>
          </p:cNvPr>
          <p:cNvSpPr txBox="1"/>
          <p:nvPr/>
        </p:nvSpPr>
        <p:spPr>
          <a:xfrm>
            <a:off x="1476848" y="5184733"/>
            <a:ext cx="931985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400" dirty="0">
                <a:latin typeface="Hiragino Maru Gothic ProN W4" panose="020F0400000000000000" pitchFamily="34" charset="-128"/>
                <a:ea typeface="Hiragino Maru Gothic ProN W4" panose="020F0400000000000000" pitchFamily="34" charset="-128"/>
              </a:rPr>
              <a:t>特徴量が</a:t>
            </a:r>
            <a:r>
              <a:rPr lang="en-US" altLang="ja-JP" sz="2400" dirty="0">
                <a:latin typeface="Hiragino Maru Gothic ProN W4" panose="020F0400000000000000" pitchFamily="34" charset="-128"/>
                <a:ea typeface="Hiragino Maru Gothic ProN W4" panose="020F0400000000000000" pitchFamily="34" charset="-128"/>
              </a:rPr>
              <a:t>4</a:t>
            </a:r>
            <a:r>
              <a:rPr lang="ja-JP" altLang="en-US" sz="2400" dirty="0">
                <a:latin typeface="Hiragino Maru Gothic ProN W4" panose="020F0400000000000000" pitchFamily="34" charset="-128"/>
                <a:ea typeface="Hiragino Maru Gothic ProN W4" panose="020F0400000000000000" pitchFamily="34" charset="-128"/>
              </a:rPr>
              <a:t>つから新たな特徴量２つ（主成分１と主成分</a:t>
            </a:r>
            <a:r>
              <a:rPr lang="en-US" altLang="ja-JP" sz="2400" dirty="0">
                <a:latin typeface="Hiragino Maru Gothic ProN W4" panose="020F0400000000000000" pitchFamily="34" charset="-128"/>
                <a:ea typeface="Hiragino Maru Gothic ProN W4" panose="020F0400000000000000" pitchFamily="34" charset="-128"/>
              </a:rPr>
              <a:t>2</a:t>
            </a:r>
            <a:r>
              <a:rPr lang="ja-JP" altLang="en-US" sz="2400" dirty="0">
                <a:latin typeface="Hiragino Maru Gothic ProN W4" panose="020F0400000000000000" pitchFamily="34" charset="-128"/>
                <a:ea typeface="Hiragino Maru Gothic ProN W4" panose="020F0400000000000000" pitchFamily="34" charset="-128"/>
              </a:rPr>
              <a:t>）になった</a:t>
            </a:r>
            <a:endParaRPr sz="2400" dirty="0">
              <a:latin typeface="Hiragino Maru Gothic ProN W4" panose="020F0400000000000000" pitchFamily="34" charset="-128"/>
              <a:ea typeface="Hiragino Maru Gothic ProN W4" panose="020F0400000000000000" pitchFamily="34" charset="-128"/>
            </a:endParaRPr>
          </a:p>
        </p:txBody>
      </p:sp>
      <p:sp>
        <p:nvSpPr>
          <p:cNvPr id="10" name="次元削減の例：主成分分析">
            <a:extLst>
              <a:ext uri="{FF2B5EF4-FFF2-40B4-BE49-F238E27FC236}">
                <a16:creationId xmlns:a16="http://schemas.microsoft.com/office/drawing/2014/main" id="{50D34CFF-F7DA-D3BA-01CC-742432F2B9CA}"/>
              </a:ext>
            </a:extLst>
          </p:cNvPr>
          <p:cNvSpPr txBox="1"/>
          <p:nvPr/>
        </p:nvSpPr>
        <p:spPr>
          <a:xfrm>
            <a:off x="1542690" y="977870"/>
            <a:ext cx="2585644"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a:latin typeface="Hiragino Maru Gothic ProN W4" panose="020F0400000000000000" pitchFamily="34" charset="-128"/>
                <a:ea typeface="Hiragino Maru Gothic ProN W4" panose="020F0400000000000000" pitchFamily="34" charset="-128"/>
              </a:rPr>
              <a:t>元の特徴量</a:t>
            </a:r>
            <a:r>
              <a:rPr lang="en-US" altLang="ja-JP" sz="2050" dirty="0">
                <a:latin typeface="Hiragino Maru Gothic ProN W4" panose="020F0400000000000000" pitchFamily="34" charset="-128"/>
                <a:ea typeface="Hiragino Maru Gothic ProN W4" panose="020F0400000000000000" pitchFamily="34" charset="-128"/>
              </a:rPr>
              <a:t>(</a:t>
            </a:r>
            <a:r>
              <a:rPr lang="en-US" altLang="ja-JP" sz="2050" dirty="0" err="1">
                <a:latin typeface="Hiragino Maru Gothic ProN W4" panose="020F0400000000000000" pitchFamily="34" charset="-128"/>
                <a:ea typeface="Hiragino Maru Gothic ProN W4" panose="020F0400000000000000" pitchFamily="34" charset="-128"/>
              </a:rPr>
              <a:t>iris.data</a:t>
            </a:r>
            <a:r>
              <a:rPr lang="en-US" altLang="ja-JP" sz="2050" dirty="0">
                <a:latin typeface="Hiragino Maru Gothic ProN W4" panose="020F0400000000000000" pitchFamily="34" charset="-128"/>
                <a:ea typeface="Hiragino Maru Gothic ProN W4" panose="020F0400000000000000" pitchFamily="34" charset="-128"/>
              </a:rPr>
              <a:t>)</a:t>
            </a:r>
          </a:p>
          <a:p>
            <a:pPr algn="ctr"/>
            <a:r>
              <a:rPr lang="en-US" sz="2050" dirty="0">
                <a:latin typeface="Hiragino Maru Gothic ProN W4" panose="020F0400000000000000" pitchFamily="34" charset="-128"/>
                <a:ea typeface="Hiragino Maru Gothic ProN W4" panose="020F0400000000000000" pitchFamily="34" charset="-128"/>
              </a:rPr>
              <a:t>150</a:t>
            </a:r>
            <a:r>
              <a:rPr lang="ja-JP" altLang="en-US" sz="2050" dirty="0">
                <a:latin typeface="Hiragino Maru Gothic ProN W4" panose="020F0400000000000000" pitchFamily="34" charset="-128"/>
                <a:ea typeface="Hiragino Maru Gothic ProN W4" panose="020F0400000000000000" pitchFamily="34" charset="-128"/>
              </a:rPr>
              <a:t>行</a:t>
            </a:r>
            <a:r>
              <a:rPr lang="en-US" altLang="ja-JP" sz="2050" dirty="0">
                <a:latin typeface="Hiragino Maru Gothic ProN W4" panose="020F0400000000000000" pitchFamily="34" charset="-128"/>
                <a:ea typeface="Hiragino Maru Gothic ProN W4" panose="020F0400000000000000" pitchFamily="34" charset="-128"/>
              </a:rPr>
              <a:t>4</a:t>
            </a:r>
            <a:r>
              <a:rPr lang="ja-JP" altLang="en-US" sz="2050" dirty="0">
                <a:latin typeface="Hiragino Maru Gothic ProN W4" panose="020F0400000000000000" pitchFamily="34" charset="-128"/>
                <a:ea typeface="Hiragino Maru Gothic ProN W4" panose="020F0400000000000000" pitchFamily="34" charset="-128"/>
              </a:rPr>
              <a:t>列</a:t>
            </a:r>
            <a:endParaRPr sz="2050" dirty="0">
              <a:latin typeface="Hiragino Maru Gothic ProN W4" panose="020F0400000000000000" pitchFamily="34" charset="-128"/>
              <a:ea typeface="Hiragino Maru Gothic ProN W4" panose="020F0400000000000000" pitchFamily="34" charset="-128"/>
            </a:endParaRPr>
          </a:p>
        </p:txBody>
      </p:sp>
      <p:sp>
        <p:nvSpPr>
          <p:cNvPr id="11" name="次元削減の例：主成分分析">
            <a:extLst>
              <a:ext uri="{FF2B5EF4-FFF2-40B4-BE49-F238E27FC236}">
                <a16:creationId xmlns:a16="http://schemas.microsoft.com/office/drawing/2014/main" id="{0FCF60BC-CA59-36BA-3339-13ABBFE5040B}"/>
              </a:ext>
            </a:extLst>
          </p:cNvPr>
          <p:cNvSpPr txBox="1"/>
          <p:nvPr/>
        </p:nvSpPr>
        <p:spPr>
          <a:xfrm>
            <a:off x="7896793" y="991261"/>
            <a:ext cx="2550378"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a:latin typeface="Hiragino Maru Gothic ProN W4" panose="020F0400000000000000" pitchFamily="34" charset="-128"/>
                <a:ea typeface="Hiragino Maru Gothic ProN W4" panose="020F0400000000000000" pitchFamily="34" charset="-128"/>
              </a:rPr>
              <a:t>新たな特徴量</a:t>
            </a:r>
            <a:r>
              <a:rPr lang="en-US" altLang="ja-JP" sz="2050" dirty="0">
                <a:latin typeface="Hiragino Maru Gothic ProN W4" panose="020F0400000000000000" pitchFamily="34" charset="-128"/>
                <a:ea typeface="Hiragino Maru Gothic ProN W4" panose="020F0400000000000000" pitchFamily="34" charset="-128"/>
              </a:rPr>
              <a:t>(result)</a:t>
            </a:r>
          </a:p>
          <a:p>
            <a:pPr algn="ctr"/>
            <a:r>
              <a:rPr lang="en-US" sz="2050" dirty="0">
                <a:latin typeface="Hiragino Maru Gothic ProN W4" panose="020F0400000000000000" pitchFamily="34" charset="-128"/>
                <a:ea typeface="Hiragino Maru Gothic ProN W4" panose="020F0400000000000000" pitchFamily="34" charset="-128"/>
              </a:rPr>
              <a:t>150</a:t>
            </a:r>
            <a:r>
              <a:rPr lang="ja-JP" altLang="en-US" sz="2050" dirty="0">
                <a:latin typeface="Hiragino Maru Gothic ProN W4" panose="020F0400000000000000" pitchFamily="34" charset="-128"/>
                <a:ea typeface="Hiragino Maru Gothic ProN W4" panose="020F0400000000000000" pitchFamily="34" charset="-128"/>
              </a:rPr>
              <a:t>行</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列</a:t>
            </a:r>
            <a:endParaRPr sz="2050" dirty="0">
              <a:latin typeface="Hiragino Maru Gothic ProN W4" panose="020F0400000000000000" pitchFamily="34" charset="-128"/>
              <a:ea typeface="Hiragino Maru Gothic ProN W4" panose="020F0400000000000000" pitchFamily="34" charset="-128"/>
            </a:endParaRPr>
          </a:p>
        </p:txBody>
      </p:sp>
      <p:sp>
        <p:nvSpPr>
          <p:cNvPr id="12" name="次元削減の例：主成分分析">
            <a:extLst>
              <a:ext uri="{FF2B5EF4-FFF2-40B4-BE49-F238E27FC236}">
                <a16:creationId xmlns:a16="http://schemas.microsoft.com/office/drawing/2014/main" id="{82E911F3-1411-3FF7-FCA2-120EAE69B452}"/>
              </a:ext>
            </a:extLst>
          </p:cNvPr>
          <p:cNvSpPr txBox="1"/>
          <p:nvPr/>
        </p:nvSpPr>
        <p:spPr>
          <a:xfrm>
            <a:off x="2425827" y="5691729"/>
            <a:ext cx="8457443" cy="882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1800" dirty="0">
                <a:latin typeface="Hiragino Maru Gothic ProN W4" panose="020F0400000000000000" pitchFamily="34" charset="-128"/>
                <a:ea typeface="Hiragino Maru Gothic ProN W4" panose="020F0400000000000000" pitchFamily="34" charset="-128"/>
              </a:rPr>
              <a:t>ex) </a:t>
            </a:r>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つ目のアヤメ</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ヒオウギアヤメ</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は</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がく片の長さ＝</a:t>
            </a:r>
            <a:r>
              <a:rPr lang="en-US" altLang="ja-JP" sz="1800" dirty="0">
                <a:latin typeface="Hiragino Maru Gothic ProN W4" panose="020F0400000000000000" pitchFamily="34" charset="-128"/>
                <a:ea typeface="Hiragino Maru Gothic ProN W4" panose="020F0400000000000000" pitchFamily="34" charset="-128"/>
              </a:rPr>
              <a:t>5.1</a:t>
            </a:r>
            <a:r>
              <a:rPr lang="ja-JP" altLang="en-US" sz="1800" dirty="0">
                <a:latin typeface="Hiragino Maru Gothic ProN W4" panose="020F0400000000000000" pitchFamily="34" charset="-128"/>
                <a:ea typeface="Hiragino Maru Gothic ProN W4" panose="020F0400000000000000" pitchFamily="34" charset="-128"/>
              </a:rPr>
              <a:t>、がく片の幅＝</a:t>
            </a:r>
            <a:r>
              <a:rPr lang="en-US" altLang="ja-JP" sz="1800" dirty="0">
                <a:latin typeface="Hiragino Maru Gothic ProN W4" panose="020F0400000000000000" pitchFamily="34" charset="-128"/>
                <a:ea typeface="Hiragino Maru Gothic ProN W4" panose="020F0400000000000000" pitchFamily="34" charset="-128"/>
              </a:rPr>
              <a:t>3.5</a:t>
            </a:r>
            <a:r>
              <a:rPr lang="ja-JP" altLang="en-US" sz="1800" dirty="0">
                <a:latin typeface="Hiragino Maru Gothic ProN W4" panose="020F0400000000000000" pitchFamily="34" charset="-128"/>
                <a:ea typeface="Hiragino Maru Gothic ProN W4" panose="020F0400000000000000" pitchFamily="34" charset="-128"/>
              </a:rPr>
              <a:t>、花びらの長さ＝</a:t>
            </a:r>
            <a:r>
              <a:rPr lang="en-US" altLang="ja-JP" sz="1800" dirty="0">
                <a:latin typeface="Hiragino Maru Gothic ProN W4" panose="020F0400000000000000" pitchFamily="34" charset="-128"/>
                <a:ea typeface="Hiragino Maru Gothic ProN W4" panose="020F0400000000000000" pitchFamily="34" charset="-128"/>
              </a:rPr>
              <a:t>1.4</a:t>
            </a:r>
            <a:r>
              <a:rPr lang="ja-JP" altLang="en-US" sz="1800" dirty="0">
                <a:latin typeface="Hiragino Maru Gothic ProN W4" panose="020F0400000000000000" pitchFamily="34" charset="-128"/>
                <a:ea typeface="Hiragino Maru Gothic ProN W4" panose="020F0400000000000000" pitchFamily="34" charset="-128"/>
              </a:rPr>
              <a:t>、花びらの幅＝</a:t>
            </a:r>
            <a:r>
              <a:rPr lang="en-US" altLang="ja-JP" sz="1800" dirty="0">
                <a:latin typeface="Hiragino Maru Gothic ProN W4" panose="020F0400000000000000" pitchFamily="34" charset="-128"/>
                <a:ea typeface="Hiragino Maru Gothic ProN W4" panose="020F0400000000000000" pitchFamily="34" charset="-128"/>
              </a:rPr>
              <a:t>0.2</a:t>
            </a:r>
            <a:r>
              <a:rPr lang="ja-JP" altLang="en-US" sz="1800" dirty="0">
                <a:latin typeface="Hiragino Maru Gothic ProN W4" panose="020F0400000000000000" pitchFamily="34" charset="-128"/>
                <a:ea typeface="Hiragino Maru Gothic ProN W4" panose="020F0400000000000000" pitchFamily="34" charset="-128"/>
              </a:rPr>
              <a:t>　</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　主成分１</a:t>
            </a:r>
            <a:r>
              <a:rPr lang="en-US" altLang="ja-JP" sz="1800" dirty="0">
                <a:latin typeface="Hiragino Maru Gothic ProN W4" panose="020F0400000000000000" pitchFamily="34" charset="-128"/>
                <a:ea typeface="Hiragino Maru Gothic ProN W4" panose="020F0400000000000000" pitchFamily="34" charset="-128"/>
              </a:rPr>
              <a:t>=-2.68412563</a:t>
            </a:r>
            <a:r>
              <a:rPr lang="ja-JP" altLang="en-US" sz="1800" dirty="0">
                <a:latin typeface="Hiragino Maru Gothic ProN W4" panose="020F0400000000000000" pitchFamily="34" charset="-128"/>
                <a:ea typeface="Hiragino Maru Gothic ProN W4" panose="020F0400000000000000" pitchFamily="34" charset="-128"/>
              </a:rPr>
              <a:t>、主成分２＝</a:t>
            </a:r>
            <a:r>
              <a:rPr lang="en-US" altLang="ja-JP" sz="1800" dirty="0">
                <a:latin typeface="Hiragino Maru Gothic ProN W4" panose="020F0400000000000000" pitchFamily="34" charset="-128"/>
                <a:ea typeface="Hiragino Maru Gothic ProN W4" panose="020F0400000000000000" pitchFamily="34" charset="-128"/>
              </a:rPr>
              <a:t>0.31939725</a:t>
            </a:r>
            <a:r>
              <a:rPr lang="ja-JP" altLang="en-US" sz="1800" dirty="0">
                <a:latin typeface="Hiragino Maru Gothic ProN W4" panose="020F0400000000000000" pitchFamily="34" charset="-128"/>
                <a:ea typeface="Hiragino Maru Gothic ProN W4" panose="020F0400000000000000" pitchFamily="34" charset="-128"/>
              </a:rPr>
              <a:t>　となった</a:t>
            </a:r>
            <a:endParaRPr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D7C2D28E-5621-B3DD-0524-19380861AEA5}"/>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9C6580A7-4D0F-5CEA-EC5B-C5546543A791}"/>
              </a:ext>
            </a:extLst>
          </p:cNvPr>
          <p:cNvSpPr txBox="1"/>
          <p:nvPr/>
        </p:nvSpPr>
        <p:spPr>
          <a:xfrm>
            <a:off x="4081025" y="134033"/>
            <a:ext cx="40299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を実行する</a:t>
            </a:r>
          </a:p>
        </p:txBody>
      </p:sp>
      <p:pic>
        <p:nvPicPr>
          <p:cNvPr id="6" name="図 5" descr="テーブル&#10;&#10;自動的に生成された説明">
            <a:extLst>
              <a:ext uri="{FF2B5EF4-FFF2-40B4-BE49-F238E27FC236}">
                <a16:creationId xmlns:a16="http://schemas.microsoft.com/office/drawing/2014/main" id="{1BF7A6DE-DA2B-9D4B-71B1-42022AC096E8}"/>
              </a:ext>
            </a:extLst>
          </p:cNvPr>
          <p:cNvPicPr>
            <a:picLocks noChangeAspect="1"/>
          </p:cNvPicPr>
          <p:nvPr/>
        </p:nvPicPr>
        <p:blipFill rotWithShape="1">
          <a:blip r:embed="rId2">
            <a:extLst>
              <a:ext uri="{28A0092B-C50C-407E-A947-70E740481C1C}">
                <a14:useLocalDpi xmlns:a14="http://schemas.microsoft.com/office/drawing/2010/main" val="0"/>
              </a:ext>
            </a:extLst>
          </a:blip>
          <a:srcRect t="2" r="29154" b="54019"/>
          <a:stretch/>
        </p:blipFill>
        <p:spPr>
          <a:xfrm>
            <a:off x="697584" y="1815439"/>
            <a:ext cx="4275856" cy="2815938"/>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4739BA1-8D14-FFC0-6E57-2F37AF954840}"/>
              </a:ext>
            </a:extLst>
          </p:cNvPr>
          <p:cNvPicPr>
            <a:picLocks noChangeAspect="1"/>
          </p:cNvPicPr>
          <p:nvPr/>
        </p:nvPicPr>
        <p:blipFill rotWithShape="1">
          <a:blip r:embed="rId3">
            <a:extLst>
              <a:ext uri="{28A0092B-C50C-407E-A947-70E740481C1C}">
                <a14:useLocalDpi xmlns:a14="http://schemas.microsoft.com/office/drawing/2010/main" val="0"/>
              </a:ext>
            </a:extLst>
          </a:blip>
          <a:srcRect t="56200"/>
          <a:stretch/>
        </p:blipFill>
        <p:spPr>
          <a:xfrm>
            <a:off x="6596048" y="1895966"/>
            <a:ext cx="4945617" cy="2161594"/>
          </a:xfrm>
          <a:prstGeom prst="rect">
            <a:avLst/>
          </a:prstGeom>
        </p:spPr>
      </p:pic>
    </p:spTree>
    <p:extLst>
      <p:ext uri="{BB962C8B-B14F-4D97-AF65-F5344CB8AC3E}">
        <p14:creationId xmlns:p14="http://schemas.microsoft.com/office/powerpoint/2010/main" val="15298908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7770621" y="1878026"/>
            <a:ext cx="4065215" cy="1897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00" dirty="0">
                <a:latin typeface="Hiragino Maru Gothic ProN W4" panose="020F0400000000000000" pitchFamily="34" charset="-128"/>
                <a:ea typeface="Hiragino Maru Gothic ProN W4" panose="020F0400000000000000" pitchFamily="34" charset="-128"/>
              </a:rPr>
              <a:t>第</a:t>
            </a:r>
            <a:r>
              <a:rPr lang="en-US" altLang="ja-JP" sz="2000" dirty="0">
                <a:latin typeface="Hiragino Maru Gothic ProN W4" panose="020F0400000000000000" pitchFamily="34" charset="-128"/>
                <a:ea typeface="Hiragino Maru Gothic ProN W4" panose="020F0400000000000000" pitchFamily="34" charset="-128"/>
              </a:rPr>
              <a:t>1</a:t>
            </a:r>
            <a:r>
              <a:rPr lang="ja-JP" altLang="en-US" sz="2000" dirty="0">
                <a:latin typeface="Hiragino Maru Gothic ProN W4" panose="020F0400000000000000" pitchFamily="34" charset="-128"/>
                <a:ea typeface="Hiragino Maru Gothic ProN W4" panose="020F0400000000000000" pitchFamily="34" charset="-128"/>
              </a:rPr>
              <a:t>主成分である</a:t>
            </a:r>
            <a:r>
              <a:rPr lang="en-US" altLang="ja-JP" sz="2000" dirty="0">
                <a:latin typeface="Hiragino Maru Gothic ProN W4" panose="020F0400000000000000" pitchFamily="34" charset="-128"/>
                <a:ea typeface="Hiragino Maru Gothic ProN W4" panose="020F0400000000000000" pitchFamily="34" charset="-128"/>
              </a:rPr>
              <a:t>result[:,0]</a:t>
            </a:r>
            <a:r>
              <a:rPr lang="ja-JP" altLang="en-US" sz="2000" dirty="0">
                <a:latin typeface="Hiragino Maru Gothic ProN W4" panose="020F0400000000000000" pitchFamily="34" charset="-128"/>
                <a:ea typeface="Hiragino Maru Gothic ProN W4" panose="020F0400000000000000" pitchFamily="34" charset="-128"/>
              </a:rPr>
              <a:t>、</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第</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主成分である</a:t>
            </a:r>
            <a:r>
              <a:rPr lang="en-US" sz="2000" dirty="0">
                <a:latin typeface="Hiragino Maru Gothic ProN W4" panose="020F0400000000000000" pitchFamily="34" charset="-128"/>
                <a:ea typeface="Hiragino Maru Gothic ProN W4" panose="020F0400000000000000" pitchFamily="34" charset="-128"/>
              </a:rPr>
              <a:t>result[:,1]</a:t>
            </a:r>
          </a:p>
          <a:p>
            <a:r>
              <a:rPr lang="ja-JP" altLang="en-US" sz="2000" dirty="0">
                <a:latin typeface="Hiragino Maru Gothic ProN W4" panose="020F0400000000000000" pitchFamily="34" charset="-128"/>
                <a:ea typeface="Hiragino Maru Gothic ProN W4" panose="020F0400000000000000" pitchFamily="34" charset="-128"/>
              </a:rPr>
              <a:t>を元に散布図を描画</a:t>
            </a:r>
            <a:endParaRPr lang="en-US" sz="2000" dirty="0">
              <a:latin typeface="Hiragino Maru Gothic ProN W4" panose="020F0400000000000000" pitchFamily="34" charset="-128"/>
              <a:ea typeface="Hiragino Maru Gothic ProN W4" panose="020F0400000000000000" pitchFamily="34" charset="-128"/>
            </a:endParaRPr>
          </a:p>
          <a:p>
            <a:endParaRPr lang="en-US"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結果のグラフは横軸が第</a:t>
            </a:r>
            <a:r>
              <a:rPr lang="en-US" altLang="ja-JP" sz="2000" dirty="0">
                <a:latin typeface="Hiragino Maru Gothic ProN W4" panose="020F0400000000000000" pitchFamily="34" charset="-128"/>
                <a:ea typeface="Hiragino Maru Gothic ProN W4" panose="020F0400000000000000" pitchFamily="34" charset="-128"/>
              </a:rPr>
              <a:t>1</a:t>
            </a:r>
            <a:r>
              <a:rPr lang="ja-JP" altLang="en-US" sz="2000" dirty="0">
                <a:latin typeface="Hiragino Maru Gothic ProN W4" panose="020F0400000000000000" pitchFamily="34" charset="-128"/>
                <a:ea typeface="Hiragino Maru Gothic ProN W4" panose="020F0400000000000000" pitchFamily="34" charset="-128"/>
              </a:rPr>
              <a:t>主成分、</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縦軸が第</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成分になっている</a:t>
            </a:r>
            <a:endParaRPr sz="20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AAB60968-5D77-B78C-9046-C320116C3172}"/>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33EF9D56-6C4B-E846-8B99-B91056C4854F}"/>
              </a:ext>
            </a:extLst>
          </p:cNvPr>
          <p:cNvSpPr txBox="1"/>
          <p:nvPr/>
        </p:nvSpPr>
        <p:spPr>
          <a:xfrm>
            <a:off x="3619364" y="134033"/>
            <a:ext cx="495327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の結果を図示する</a:t>
            </a:r>
          </a:p>
        </p:txBody>
      </p:sp>
      <p:pic>
        <p:nvPicPr>
          <p:cNvPr id="6" name="図 5" descr="グラフ, 散布図&#10;&#10;自動的に生成された説明">
            <a:extLst>
              <a:ext uri="{FF2B5EF4-FFF2-40B4-BE49-F238E27FC236}">
                <a16:creationId xmlns:a16="http://schemas.microsoft.com/office/drawing/2014/main" id="{D37FAFE0-833F-0983-B68E-A0B82F46D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23" y="827996"/>
            <a:ext cx="6895554" cy="5895971"/>
          </a:xfrm>
          <a:prstGeom prst="rect">
            <a:avLst/>
          </a:prstGeom>
        </p:spPr>
      </p:pic>
      <p:sp>
        <p:nvSpPr>
          <p:cNvPr id="7" name="次元削減の例：主成分分析">
            <a:extLst>
              <a:ext uri="{FF2B5EF4-FFF2-40B4-BE49-F238E27FC236}">
                <a16:creationId xmlns:a16="http://schemas.microsoft.com/office/drawing/2014/main" id="{404A8BE3-5F76-7E22-15F3-A58C42675709}"/>
              </a:ext>
            </a:extLst>
          </p:cNvPr>
          <p:cNvSpPr txBox="1"/>
          <p:nvPr/>
        </p:nvSpPr>
        <p:spPr>
          <a:xfrm>
            <a:off x="7644067" y="4629253"/>
            <a:ext cx="4154984"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00" dirty="0">
                <a:latin typeface="Hiragino Maru Gothic ProN W4" panose="020F0400000000000000" pitchFamily="34" charset="-128"/>
                <a:ea typeface="Hiragino Maru Gothic ProN W4" panose="020F0400000000000000" pitchFamily="34" charset="-128"/>
              </a:rPr>
              <a:t>このままではどの点がどのアヤメか</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分からない</a:t>
            </a:r>
            <a:endParaRPr sz="20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89186643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6880083" y="2224810"/>
            <a:ext cx="5131763" cy="2821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r>
              <a:rPr lang="en-US" altLang="ja-JP" sz="1800" dirty="0">
                <a:latin typeface="Hiragino Maru Gothic ProN W4" panose="020F0400000000000000" pitchFamily="34" charset="-128"/>
                <a:ea typeface="Hiragino Maru Gothic ProN W4" panose="020F0400000000000000" pitchFamily="34" charset="-128"/>
              </a:rPr>
              <a:t>result[0:50,0],result[0:50,1]</a:t>
            </a:r>
            <a:r>
              <a:rPr lang="ja-JP" altLang="en-US" sz="1800" dirty="0">
                <a:latin typeface="Hiragino Maru Gothic ProN W4" panose="020F0400000000000000" pitchFamily="34" charset="-128"/>
                <a:ea typeface="Hiragino Maru Gothic ProN W4" panose="020F0400000000000000" pitchFamily="34" charset="-128"/>
              </a:rPr>
              <a:t>はそれぞれ</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から</a:t>
            </a:r>
            <a:r>
              <a:rPr lang="en-US" altLang="ja-JP" sz="1800" dirty="0">
                <a:latin typeface="Hiragino Maru Gothic ProN W4" panose="020F0400000000000000" pitchFamily="34" charset="-128"/>
                <a:ea typeface="Hiragino Maru Gothic ProN W4" panose="020F0400000000000000" pitchFamily="34" charset="-128"/>
              </a:rPr>
              <a:t>50</a:t>
            </a:r>
            <a:r>
              <a:rPr lang="ja-JP" altLang="en-US" sz="1800" dirty="0">
                <a:latin typeface="Hiragino Maru Gothic ProN W4" panose="020F0400000000000000" pitchFamily="34" charset="-128"/>
                <a:ea typeface="Hiragino Maru Gothic ProN W4" panose="020F0400000000000000" pitchFamily="34" charset="-128"/>
              </a:rPr>
              <a:t>行目までの第</a:t>
            </a:r>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主成分と第</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主成分</a:t>
            </a:r>
            <a:endParaRPr lang="en-US" altLang="ja-JP" sz="1800" dirty="0">
              <a:latin typeface="Hiragino Maru Gothic ProN W4" panose="020F0400000000000000" pitchFamily="34" charset="-128"/>
              <a:ea typeface="Hiragino Maru Gothic ProN W4" panose="020F0400000000000000" pitchFamily="34" charset="-128"/>
            </a:endParaRPr>
          </a:p>
          <a:p>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から</a:t>
            </a:r>
            <a:r>
              <a:rPr lang="en-US" altLang="ja-JP" sz="1800" dirty="0">
                <a:latin typeface="Hiragino Maru Gothic ProN W4" panose="020F0400000000000000" pitchFamily="34" charset="-128"/>
                <a:ea typeface="Hiragino Maru Gothic ProN W4" panose="020F0400000000000000" pitchFamily="34" charset="-128"/>
              </a:rPr>
              <a:t>50</a:t>
            </a:r>
            <a:r>
              <a:rPr lang="ja-JP" altLang="en-US" sz="1800" dirty="0">
                <a:latin typeface="Hiragino Maru Gothic ProN W4" panose="020F0400000000000000" pitchFamily="34" charset="-128"/>
                <a:ea typeface="Hiragino Maru Gothic ProN W4" panose="020F0400000000000000" pitchFamily="34" charset="-128"/>
              </a:rPr>
              <a:t>行目のヒオウギアヤメを赤</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51</a:t>
            </a:r>
            <a:r>
              <a:rPr lang="ja-JP" altLang="en-US" sz="1800" dirty="0">
                <a:latin typeface="Hiragino Maru Gothic ProN W4" panose="020F0400000000000000" pitchFamily="34" charset="-128"/>
                <a:ea typeface="Hiragino Maru Gothic ProN W4" panose="020F0400000000000000" pitchFamily="34" charset="-128"/>
              </a:rPr>
              <a:t>から</a:t>
            </a:r>
            <a:r>
              <a:rPr lang="en-US" altLang="ja-JP" sz="1800" dirty="0">
                <a:latin typeface="Hiragino Maru Gothic ProN W4" panose="020F0400000000000000" pitchFamily="34" charset="-128"/>
                <a:ea typeface="Hiragino Maru Gothic ProN W4" panose="020F0400000000000000" pitchFamily="34" charset="-128"/>
              </a:rPr>
              <a:t>100</a:t>
            </a:r>
            <a:r>
              <a:rPr lang="ja-JP" altLang="en-US" sz="1800" dirty="0">
                <a:latin typeface="Hiragino Maru Gothic ProN W4" panose="020F0400000000000000" pitchFamily="34" charset="-128"/>
                <a:ea typeface="Hiragino Maru Gothic ProN W4" panose="020F0400000000000000" pitchFamily="34" charset="-128"/>
              </a:rPr>
              <a:t>行目のブルーフラッグを青</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101</a:t>
            </a:r>
            <a:r>
              <a:rPr lang="ja-JP" altLang="en-US" sz="1800" dirty="0">
                <a:latin typeface="Hiragino Maru Gothic ProN W4" panose="020F0400000000000000" pitchFamily="34" charset="-128"/>
                <a:ea typeface="Hiragino Maru Gothic ProN W4" panose="020F0400000000000000" pitchFamily="34" charset="-128"/>
              </a:rPr>
              <a:t>から</a:t>
            </a:r>
            <a:r>
              <a:rPr lang="en-US" altLang="ja-JP" sz="1800" dirty="0">
                <a:latin typeface="Hiragino Maru Gothic ProN W4" panose="020F0400000000000000" pitchFamily="34" charset="-128"/>
                <a:ea typeface="Hiragino Maru Gothic ProN W4" panose="020F0400000000000000" pitchFamily="34" charset="-128"/>
              </a:rPr>
              <a:t>150</a:t>
            </a:r>
            <a:r>
              <a:rPr lang="ja-JP" altLang="en-US" sz="1800" dirty="0">
                <a:latin typeface="Hiragino Maru Gothic ProN W4" panose="020F0400000000000000" pitchFamily="34" charset="-128"/>
                <a:ea typeface="Hiragino Maru Gothic ProN W4" panose="020F0400000000000000" pitchFamily="34" charset="-128"/>
              </a:rPr>
              <a:t>行目のバージニカを緑　</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にしている</a:t>
            </a:r>
            <a:endParaRPr lang="en-US" altLang="ja-JP" sz="1800" dirty="0">
              <a:latin typeface="Hiragino Maru Gothic ProN W4" panose="020F0400000000000000" pitchFamily="34" charset="-128"/>
              <a:ea typeface="Hiragino Maru Gothic ProN W4" panose="020F0400000000000000" pitchFamily="34" charset="-128"/>
            </a:endParaRPr>
          </a:p>
          <a:p>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c=~~</a:t>
            </a:r>
            <a:r>
              <a:rPr lang="ja-JP" altLang="en-US" sz="1800" dirty="0">
                <a:latin typeface="Hiragino Maru Gothic ProN W4" panose="020F0400000000000000" pitchFamily="34" charset="-128"/>
                <a:ea typeface="Hiragino Maru Gothic ProN W4" panose="020F0400000000000000" pitchFamily="34" charset="-128"/>
              </a:rPr>
              <a:t>は点の色、</a:t>
            </a:r>
            <a:r>
              <a:rPr lang="en-US" altLang="ja-JP" sz="1800" dirty="0">
                <a:latin typeface="Hiragino Maru Gothic ProN W4" panose="020F0400000000000000" pitchFamily="34" charset="-128"/>
                <a:ea typeface="Hiragino Maru Gothic ProN W4" panose="020F0400000000000000" pitchFamily="34" charset="-128"/>
              </a:rPr>
              <a:t>label=~~</a:t>
            </a:r>
            <a:r>
              <a:rPr lang="ja-JP" altLang="en-US" sz="1800" dirty="0">
                <a:latin typeface="Hiragino Maru Gothic ProN W4" panose="020F0400000000000000" pitchFamily="34" charset="-128"/>
                <a:ea typeface="Hiragino Maru Gothic ProN W4" panose="020F0400000000000000" pitchFamily="34" charset="-128"/>
              </a:rPr>
              <a:t>は点の名前を指定</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label</a:t>
            </a:r>
            <a:r>
              <a:rPr lang="ja-JP" altLang="en-US" sz="1800" dirty="0">
                <a:latin typeface="Hiragino Maru Gothic ProN W4" panose="020F0400000000000000" pitchFamily="34" charset="-128"/>
                <a:ea typeface="Hiragino Maru Gothic ProN W4" panose="020F0400000000000000" pitchFamily="34" charset="-128"/>
              </a:rPr>
              <a:t>を追加した場合は</a:t>
            </a:r>
            <a:r>
              <a:rPr lang="en-US" altLang="ja-JP" sz="1800" dirty="0">
                <a:latin typeface="Hiragino Maru Gothic ProN W4" panose="020F0400000000000000" pitchFamily="34" charset="-128"/>
                <a:ea typeface="Hiragino Maru Gothic ProN W4" panose="020F0400000000000000" pitchFamily="34" charset="-128"/>
              </a:rPr>
              <a:t>plt.legend()</a:t>
            </a:r>
            <a:r>
              <a:rPr lang="ja-JP" altLang="en-US" sz="1800" dirty="0">
                <a:latin typeface="Hiragino Maru Gothic ProN W4" panose="020F0400000000000000" pitchFamily="34" charset="-128"/>
                <a:ea typeface="Hiragino Maru Gothic ProN W4" panose="020F0400000000000000" pitchFamily="34" charset="-128"/>
              </a:rPr>
              <a:t>を追加</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C9B3B7E1-57EC-86E6-3EB5-C17C3B0D7865}"/>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A332BB31-AB16-CDC7-512C-57BBE96954EC}"/>
              </a:ext>
            </a:extLst>
          </p:cNvPr>
          <p:cNvSpPr txBox="1"/>
          <p:nvPr/>
        </p:nvSpPr>
        <p:spPr>
          <a:xfrm>
            <a:off x="4223696" y="134033"/>
            <a:ext cx="374461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アヤメの種類で色分けする</a:t>
            </a:r>
          </a:p>
        </p:txBody>
      </p:sp>
      <p:pic>
        <p:nvPicPr>
          <p:cNvPr id="5" name="図 4" descr="グラフ, 散布図&#10;&#10;自動的に生成された説明">
            <a:extLst>
              <a:ext uri="{FF2B5EF4-FFF2-40B4-BE49-F238E27FC236}">
                <a16:creationId xmlns:a16="http://schemas.microsoft.com/office/drawing/2014/main" id="{8D60F730-5F6E-7B36-FFF2-7B83478EB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 y="794298"/>
            <a:ext cx="6704017" cy="6061067"/>
          </a:xfrm>
          <a:prstGeom prst="rect">
            <a:avLst/>
          </a:prstGeom>
        </p:spPr>
      </p:pic>
    </p:spTree>
    <p:extLst>
      <p:ext uri="{BB962C8B-B14F-4D97-AF65-F5344CB8AC3E}">
        <p14:creationId xmlns:p14="http://schemas.microsoft.com/office/powerpoint/2010/main" val="371614748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次元削減の例：主成分分析">
            <a:extLst>
              <a:ext uri="{FF2B5EF4-FFF2-40B4-BE49-F238E27FC236}">
                <a16:creationId xmlns:a16="http://schemas.microsoft.com/office/drawing/2014/main" id="{4DB9E52F-3E64-4C1C-8163-8E95CC93BC24}"/>
              </a:ext>
            </a:extLst>
          </p:cNvPr>
          <p:cNvSpPr txBox="1"/>
          <p:nvPr/>
        </p:nvSpPr>
        <p:spPr>
          <a:xfrm>
            <a:off x="892338" y="5563060"/>
            <a:ext cx="11004616" cy="9977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altLang="ja-JP" sz="2050" dirty="0">
                <a:latin typeface="Hiragino Maru Gothic ProN W4" panose="020F0400000000000000" pitchFamily="34" charset="-128"/>
                <a:ea typeface="Hiragino Maru Gothic ProN W4" panose="020F0400000000000000" pitchFamily="34" charset="-128"/>
              </a:rPr>
              <a:t>4</a:t>
            </a:r>
            <a:r>
              <a:rPr lang="ja-JP" altLang="en-US" sz="2050" dirty="0">
                <a:latin typeface="Hiragino Maru Gothic ProN W4" panose="020F0400000000000000" pitchFamily="34" charset="-128"/>
                <a:ea typeface="Hiragino Maru Gothic ProN W4" panose="020F0400000000000000" pitchFamily="34" charset="-128"/>
              </a:rPr>
              <a:t>つの特徴量から新たな</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つの主成分で</a:t>
            </a:r>
            <a:r>
              <a:rPr lang="en-US" altLang="ja-JP" sz="2050" dirty="0">
                <a:latin typeface="Hiragino Maru Gothic ProN W4" panose="020F0400000000000000" pitchFamily="34" charset="-128"/>
                <a:ea typeface="Hiragino Maru Gothic ProN W4" panose="020F0400000000000000" pitchFamily="34" charset="-128"/>
              </a:rPr>
              <a:t>3</a:t>
            </a:r>
            <a:r>
              <a:rPr lang="ja-JP" altLang="en-US" sz="2050" dirty="0">
                <a:latin typeface="Hiragino Maru Gothic ProN W4" panose="020F0400000000000000" pitchFamily="34" charset="-128"/>
                <a:ea typeface="Hiragino Maru Gothic ProN W4" panose="020F0400000000000000" pitchFamily="34" charset="-128"/>
              </a:rPr>
              <a:t>つのアヤメが大体分類されることが分かった</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第</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主成分はいずれのアヤメもばらついているが、第</a:t>
            </a:r>
            <a:r>
              <a:rPr lang="en-US" altLang="ja-JP" sz="2050" dirty="0">
                <a:latin typeface="Hiragino Maru Gothic ProN W4" panose="020F0400000000000000" pitchFamily="34" charset="-128"/>
                <a:ea typeface="Hiragino Maru Gothic ProN W4" panose="020F0400000000000000" pitchFamily="34" charset="-128"/>
              </a:rPr>
              <a:t>1</a:t>
            </a:r>
            <a:r>
              <a:rPr lang="ja-JP" altLang="en-US" sz="2050" dirty="0">
                <a:latin typeface="Hiragino Maru Gothic ProN W4" panose="020F0400000000000000" pitchFamily="34" charset="-128"/>
                <a:ea typeface="Hiragino Maru Gothic ProN W4" panose="020F0400000000000000" pitchFamily="34" charset="-128"/>
              </a:rPr>
              <a:t>主成分の値で</a:t>
            </a:r>
            <a:r>
              <a:rPr lang="en-US" altLang="ja-JP" sz="2050" dirty="0">
                <a:latin typeface="Hiragino Maru Gothic ProN W4" panose="020F0400000000000000" pitchFamily="34" charset="-128"/>
                <a:ea typeface="Hiragino Maru Gothic ProN W4" panose="020F0400000000000000" pitchFamily="34" charset="-128"/>
              </a:rPr>
              <a:t>3</a:t>
            </a:r>
            <a:r>
              <a:rPr lang="ja-JP" altLang="en-US" sz="2050" dirty="0">
                <a:latin typeface="Hiragino Maru Gothic ProN W4" panose="020F0400000000000000" pitchFamily="34" charset="-128"/>
                <a:ea typeface="Hiragino Maru Gothic ProN W4" panose="020F0400000000000000" pitchFamily="34" charset="-128"/>
              </a:rPr>
              <a:t>つは大まかに分類出来る</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（第</a:t>
            </a:r>
            <a:r>
              <a:rPr lang="en-US" altLang="ja-JP" sz="2050" dirty="0">
                <a:latin typeface="Hiragino Maru Gothic ProN W4" panose="020F0400000000000000" pitchFamily="34" charset="-128"/>
                <a:ea typeface="Hiragino Maru Gothic ProN W4" panose="020F0400000000000000" pitchFamily="34" charset="-128"/>
              </a:rPr>
              <a:t>1</a:t>
            </a:r>
            <a:r>
              <a:rPr lang="ja-JP" altLang="en-US" sz="2050" dirty="0">
                <a:latin typeface="Hiragino Maru Gothic ProN W4" panose="020F0400000000000000" pitchFamily="34" charset="-128"/>
                <a:ea typeface="Hiragino Maru Gothic ProN W4" panose="020F0400000000000000" pitchFamily="34" charset="-128"/>
              </a:rPr>
              <a:t>主成分の値：ヒオウギアヤメ＜ブルーフラッグ＜バージニカ）</a:t>
            </a:r>
            <a:endParaRPr sz="205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F197F813-56FA-3DF8-E76B-0FAB6424B0C9}"/>
              </a:ext>
            </a:extLst>
          </p:cNvPr>
          <p:cNvSpPr/>
          <p:nvPr/>
        </p:nvSpPr>
        <p:spPr>
          <a:xfrm>
            <a:off x="7801" y="-2634"/>
            <a:ext cx="12192001" cy="645905"/>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7D1B595A-61FC-2E12-BFDB-F97A7DDEBE78}"/>
              </a:ext>
            </a:extLst>
          </p:cNvPr>
          <p:cNvSpPr txBox="1"/>
          <p:nvPr/>
        </p:nvSpPr>
        <p:spPr>
          <a:xfrm>
            <a:off x="4839246" y="134033"/>
            <a:ext cx="251350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主成分分析の結果</a:t>
            </a:r>
          </a:p>
        </p:txBody>
      </p:sp>
      <p:pic>
        <p:nvPicPr>
          <p:cNvPr id="6" name="図 5" descr="グラフ, 散布図&#10;&#10;自動的に生成された説明">
            <a:extLst>
              <a:ext uri="{FF2B5EF4-FFF2-40B4-BE49-F238E27FC236}">
                <a16:creationId xmlns:a16="http://schemas.microsoft.com/office/drawing/2014/main" id="{BBA42B86-588B-0184-A9AA-484A83156D0D}"/>
              </a:ext>
            </a:extLst>
          </p:cNvPr>
          <p:cNvPicPr>
            <a:picLocks noChangeAspect="1"/>
          </p:cNvPicPr>
          <p:nvPr/>
        </p:nvPicPr>
        <p:blipFill rotWithShape="1">
          <a:blip r:embed="rId2">
            <a:extLst>
              <a:ext uri="{28A0092B-C50C-407E-A947-70E740481C1C}">
                <a14:useLocalDpi xmlns:a14="http://schemas.microsoft.com/office/drawing/2010/main" val="0"/>
              </a:ext>
            </a:extLst>
          </a:blip>
          <a:srcRect t="24927" r="6004"/>
          <a:stretch/>
        </p:blipFill>
        <p:spPr>
          <a:xfrm>
            <a:off x="2701788" y="828072"/>
            <a:ext cx="6301535" cy="4550186"/>
          </a:xfrm>
          <a:prstGeom prst="rect">
            <a:avLst/>
          </a:prstGeom>
        </p:spPr>
      </p:pic>
    </p:spTree>
    <p:extLst>
      <p:ext uri="{BB962C8B-B14F-4D97-AF65-F5344CB8AC3E}">
        <p14:creationId xmlns:p14="http://schemas.microsoft.com/office/powerpoint/2010/main" val="41213868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四角形"/>
          <p:cNvSpPr/>
          <p:nvPr/>
        </p:nvSpPr>
        <p:spPr>
          <a:xfrm>
            <a:off x="-146957" y="-2634"/>
            <a:ext cx="12346759" cy="708025"/>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graphicFrame>
        <p:nvGraphicFramePr>
          <p:cNvPr id="280" name="表"/>
          <p:cNvGraphicFramePr/>
          <p:nvPr>
            <p:extLst>
              <p:ext uri="{D42A27DB-BD31-4B8C-83A1-F6EECF244321}">
                <p14:modId xmlns:p14="http://schemas.microsoft.com/office/powerpoint/2010/main" val="492409206"/>
              </p:ext>
            </p:extLst>
          </p:nvPr>
        </p:nvGraphicFramePr>
        <p:xfrm>
          <a:off x="1185425" y="1574614"/>
          <a:ext cx="3532122" cy="3898545"/>
        </p:xfrm>
        <a:graphic>
          <a:graphicData uri="http://schemas.openxmlformats.org/drawingml/2006/table">
            <a:tbl>
              <a:tblPr firstRow="1" firstCol="1" bandRow="1"/>
              <a:tblGrid>
                <a:gridCol w="883031">
                  <a:extLst>
                    <a:ext uri="{9D8B030D-6E8A-4147-A177-3AD203B41FA5}">
                      <a16:colId xmlns:a16="http://schemas.microsoft.com/office/drawing/2014/main" val="20000"/>
                    </a:ext>
                  </a:extLst>
                </a:gridCol>
                <a:gridCol w="909206">
                  <a:extLst>
                    <a:ext uri="{9D8B030D-6E8A-4147-A177-3AD203B41FA5}">
                      <a16:colId xmlns:a16="http://schemas.microsoft.com/office/drawing/2014/main" val="20001"/>
                    </a:ext>
                  </a:extLst>
                </a:gridCol>
                <a:gridCol w="750276">
                  <a:extLst>
                    <a:ext uri="{9D8B030D-6E8A-4147-A177-3AD203B41FA5}">
                      <a16:colId xmlns:a16="http://schemas.microsoft.com/office/drawing/2014/main" val="20002"/>
                    </a:ext>
                  </a:extLst>
                </a:gridCol>
                <a:gridCol w="989609">
                  <a:extLst>
                    <a:ext uri="{9D8B030D-6E8A-4147-A177-3AD203B41FA5}">
                      <a16:colId xmlns:a16="http://schemas.microsoft.com/office/drawing/2014/main" val="20003"/>
                    </a:ext>
                  </a:extLst>
                </a:gridCol>
              </a:tblGrid>
              <a:tr h="556935">
                <a:tc>
                  <a:txBody>
                    <a:bodyPr/>
                    <a:lstStyle/>
                    <a:p>
                      <a:pPr algn="ctr" defTabSz="914400">
                        <a:defRPr sz="2200" b="0">
                          <a:sym typeface="ヒラギノ角ゴ ProN W6"/>
                        </a:defRPr>
                      </a:pPr>
                      <a:endParaRPr sz="1400" dirty="0">
                        <a:solidFill>
                          <a:schemeClr val="tx1"/>
                        </a:solidFill>
                        <a:latin typeface="Hiragino Maru Gothic ProN W4" panose="020F0400000000000000" pitchFamily="34" charset="-128"/>
                        <a:ea typeface="Hiragino Maru Gothic ProN W4" panose="020F0400000000000000" pitchFamily="34" charset="-128"/>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色合い</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b="0">
                          <a:solidFill>
                            <a:srgbClr val="000000"/>
                          </a:solidFill>
                        </a:defRPr>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6"/>
                        </a:rPr>
                        <a:t>大きさ</a:t>
                      </a:r>
                    </a:p>
                  </a:txBody>
                  <a:tcPr marL="25400" marR="25400" marT="25400" marB="25400" anchor="ctr" horzOverflow="overflow"/>
                </a:tc>
                <a:tc>
                  <a:txBody>
                    <a:bodyPr/>
                    <a:lstStyle/>
                    <a:p>
                      <a:pPr algn="ctr" defTabSz="914400">
                        <a:defRPr sz="1800" b="0">
                          <a:solidFill>
                            <a:srgbClr val="000000"/>
                          </a:solidFill>
                        </a:defRPr>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6"/>
                        </a:rPr>
                        <a:t>甘さレベル</a:t>
                      </a:r>
                    </a:p>
                  </a:txBody>
                  <a:tcPr marL="25400" marR="25400" marT="25400" marB="25400" anchor="ctr" horzOverflow="overflow"/>
                </a:tc>
                <a:extLst>
                  <a:ext uri="{0D108BD9-81ED-4DB2-BD59-A6C34878D82A}">
                    <a16:rowId xmlns:a16="http://schemas.microsoft.com/office/drawing/2014/main" val="10000"/>
                  </a:ext>
                </a:extLst>
              </a:tr>
              <a:tr h="556935">
                <a:tc>
                  <a:txBody>
                    <a:bodyPr/>
                    <a:lstStyle/>
                    <a:p>
                      <a:pPr algn="ctr" defTabSz="914400">
                        <a:defRPr sz="1800" b="0">
                          <a:solidFill>
                            <a:srgbClr val="000000"/>
                          </a:solidFill>
                        </a:defRPr>
                      </a:pPr>
                      <a:r>
                        <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りんご1</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10</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100</a:t>
                      </a: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9</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556935">
                <a:tc>
                  <a:txBody>
                    <a:bodyPr/>
                    <a:lstStyle/>
                    <a:p>
                      <a:pPr algn="ctr" defTabSz="914400">
                        <a:defRPr sz="1800" b="0">
                          <a:solidFill>
                            <a:srgbClr val="000000"/>
                          </a:solidFill>
                        </a:defRPr>
                      </a:pPr>
                      <a:r>
                        <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りんご２</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8</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88</a:t>
                      </a: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6</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れもん</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9</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80</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バナナ</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5</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73</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7</a:t>
                      </a:r>
                    </a:p>
                  </a:txBody>
                  <a:tcPr marL="25400" marR="25400" marT="25400" marB="25400" anchor="ctr" horzOverflow="overflow"/>
                </a:tc>
                <a:extLst>
                  <a:ext uri="{0D108BD9-81ED-4DB2-BD59-A6C34878D82A}">
                    <a16:rowId xmlns:a16="http://schemas.microsoft.com/office/drawing/2014/main" val="10004"/>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バナナ</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7</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50</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4</a:t>
                      </a:r>
                    </a:p>
                  </a:txBody>
                  <a:tcPr marL="25400" marR="25400" marT="25400" marB="25400" anchor="ctr" horzOverflow="overflow"/>
                </a:tc>
                <a:extLst>
                  <a:ext uri="{0D108BD9-81ED-4DB2-BD59-A6C34878D82A}">
                    <a16:rowId xmlns:a16="http://schemas.microsoft.com/office/drawing/2014/main" val="10005"/>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れもん</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6</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40</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
        <p:nvSpPr>
          <p:cNvPr id="281" name="リンゴ"/>
          <p:cNvSpPr/>
          <p:nvPr/>
        </p:nvSpPr>
        <p:spPr>
          <a:xfrm>
            <a:off x="412744" y="1985570"/>
            <a:ext cx="534167" cy="607840"/>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a:solidFill>
              <a:srgbClr val="000000"/>
            </a:solidFill>
            <a:miter lim="400000"/>
          </a:ln>
        </p:spPr>
        <p:txBody>
          <a:bodyPr lIns="0" tIns="0" rIns="0" bIns="0" anchor="ctr"/>
          <a:lstStyle/>
          <a:p>
            <a:pPr>
              <a:defRPr sz="3200">
                <a:solidFill>
                  <a:srgbClr val="EE0B17"/>
                </a:solidFill>
                <a:latin typeface="+mn-lt"/>
                <a:ea typeface="+mn-ea"/>
                <a:cs typeface="+mn-cs"/>
                <a:sym typeface="ヒラギノ角ゴ ProN W3"/>
              </a:defRPr>
            </a:pPr>
            <a:endParaRPr sz="1600"/>
          </a:p>
        </p:txBody>
      </p:sp>
      <p:sp>
        <p:nvSpPr>
          <p:cNvPr id="282" name="リンゴ"/>
          <p:cNvSpPr/>
          <p:nvPr/>
        </p:nvSpPr>
        <p:spPr>
          <a:xfrm>
            <a:off x="443432" y="2634279"/>
            <a:ext cx="472791" cy="537999"/>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7066"/>
          </a:solidFill>
          <a:ln w="63500">
            <a:solidFill>
              <a:srgbClr val="000000"/>
            </a:solidFill>
            <a:miter lim="400000"/>
          </a:ln>
        </p:spPr>
        <p:txBody>
          <a:bodyPr lIns="0" tIns="0" rIns="0" bIns="0" anchor="ctr"/>
          <a:lstStyle/>
          <a:p>
            <a:pPr>
              <a:defRPr sz="3200">
                <a:solidFill>
                  <a:srgbClr val="FF8A8E"/>
                </a:solidFill>
                <a:latin typeface="+mn-lt"/>
                <a:ea typeface="+mn-ea"/>
                <a:cs typeface="+mn-cs"/>
                <a:sym typeface="ヒラギノ角ゴ ProN W3"/>
              </a:defRPr>
            </a:pPr>
            <a:endParaRPr sz="1600"/>
          </a:p>
        </p:txBody>
      </p:sp>
      <p:sp>
        <p:nvSpPr>
          <p:cNvPr id="22" name="レモン/ライム">
            <a:extLst>
              <a:ext uri="{FF2B5EF4-FFF2-40B4-BE49-F238E27FC236}">
                <a16:creationId xmlns:a16="http://schemas.microsoft.com/office/drawing/2014/main" id="{5C98131B-0474-4E3A-BDD3-1DC480FFBF26}"/>
              </a:ext>
            </a:extLst>
          </p:cNvPr>
          <p:cNvSpPr/>
          <p:nvPr/>
        </p:nvSpPr>
        <p:spPr>
          <a:xfrm>
            <a:off x="385359" y="3324536"/>
            <a:ext cx="646464" cy="4079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 name="バナナ">
            <a:extLst>
              <a:ext uri="{FF2B5EF4-FFF2-40B4-BE49-F238E27FC236}">
                <a16:creationId xmlns:a16="http://schemas.microsoft.com/office/drawing/2014/main" id="{67F3A715-9D1E-45A2-9A08-86CFA1D4FD4C}"/>
              </a:ext>
            </a:extLst>
          </p:cNvPr>
          <p:cNvSpPr/>
          <p:nvPr/>
        </p:nvSpPr>
        <p:spPr>
          <a:xfrm>
            <a:off x="433903" y="3823842"/>
            <a:ext cx="485884" cy="515327"/>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4" name="バナナ">
            <a:extLst>
              <a:ext uri="{FF2B5EF4-FFF2-40B4-BE49-F238E27FC236}">
                <a16:creationId xmlns:a16="http://schemas.microsoft.com/office/drawing/2014/main" id="{98E45C5F-89D8-4128-8035-0D7825338E61}"/>
              </a:ext>
            </a:extLst>
          </p:cNvPr>
          <p:cNvSpPr/>
          <p:nvPr/>
        </p:nvSpPr>
        <p:spPr>
          <a:xfrm>
            <a:off x="443431" y="4448075"/>
            <a:ext cx="392603" cy="407931"/>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2">
              <a:lumMod val="40000"/>
              <a:lumOff val="60000"/>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5" name="レモン/ライム">
            <a:extLst>
              <a:ext uri="{FF2B5EF4-FFF2-40B4-BE49-F238E27FC236}">
                <a16:creationId xmlns:a16="http://schemas.microsoft.com/office/drawing/2014/main" id="{52D33AE6-79DD-4753-90B4-4379A8E5F0C8}"/>
              </a:ext>
            </a:extLst>
          </p:cNvPr>
          <p:cNvSpPr/>
          <p:nvPr/>
        </p:nvSpPr>
        <p:spPr>
          <a:xfrm>
            <a:off x="471679" y="5110572"/>
            <a:ext cx="525204" cy="2039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chemeClr val="accent4">
              <a:lumMod val="40000"/>
              <a:lumOff val="60000"/>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7" name="矢印">
            <a:extLst>
              <a:ext uri="{FF2B5EF4-FFF2-40B4-BE49-F238E27FC236}">
                <a16:creationId xmlns:a16="http://schemas.microsoft.com/office/drawing/2014/main" id="{CE77907C-C18E-46E0-8A83-C60D1485DE1A}"/>
              </a:ext>
            </a:extLst>
          </p:cNvPr>
          <p:cNvSpPr/>
          <p:nvPr/>
        </p:nvSpPr>
        <p:spPr>
          <a:xfrm>
            <a:off x="4963500" y="3146459"/>
            <a:ext cx="873668" cy="635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28" name="角丸四角形">
            <a:extLst>
              <a:ext uri="{FF2B5EF4-FFF2-40B4-BE49-F238E27FC236}">
                <a16:creationId xmlns:a16="http://schemas.microsoft.com/office/drawing/2014/main" id="{D2154CE2-799A-45EF-9480-257D0B0B2900}"/>
              </a:ext>
            </a:extLst>
          </p:cNvPr>
          <p:cNvSpPr/>
          <p:nvPr/>
        </p:nvSpPr>
        <p:spPr>
          <a:xfrm>
            <a:off x="5963892" y="2767702"/>
            <a:ext cx="2148693" cy="1392516"/>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latin typeface="Hiragino Maru Gothic ProN W4" panose="020F0400000000000000" pitchFamily="34" charset="-128"/>
              <a:ea typeface="Hiragino Maru Gothic ProN W4" panose="020F0400000000000000" pitchFamily="34" charset="-128"/>
            </a:endParaRPr>
          </a:p>
        </p:txBody>
      </p:sp>
      <p:sp>
        <p:nvSpPr>
          <p:cNvPr id="29" name="識別器">
            <a:extLst>
              <a:ext uri="{FF2B5EF4-FFF2-40B4-BE49-F238E27FC236}">
                <a16:creationId xmlns:a16="http://schemas.microsoft.com/office/drawing/2014/main" id="{72C7801F-A63E-42EC-B485-7D042840B007}"/>
              </a:ext>
            </a:extLst>
          </p:cNvPr>
          <p:cNvSpPr txBox="1"/>
          <p:nvPr/>
        </p:nvSpPr>
        <p:spPr>
          <a:xfrm>
            <a:off x="5557827" y="2983616"/>
            <a:ext cx="2960822" cy="44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5100">
                <a:solidFill>
                  <a:srgbClr val="FFFFFF"/>
                </a:solidFill>
              </a:defRPr>
            </a:lvl1pPr>
          </a:lstStyle>
          <a:p>
            <a:pPr algn="ctr"/>
            <a:r>
              <a:rPr sz="2550" dirty="0" err="1"/>
              <a:t>識別器</a:t>
            </a:r>
            <a:endParaRPr sz="2550" dirty="0"/>
          </a:p>
        </p:txBody>
      </p:sp>
      <p:sp>
        <p:nvSpPr>
          <p:cNvPr id="30" name="(≒分類マシーン)">
            <a:extLst>
              <a:ext uri="{FF2B5EF4-FFF2-40B4-BE49-F238E27FC236}">
                <a16:creationId xmlns:a16="http://schemas.microsoft.com/office/drawing/2014/main" id="{3E03E8CD-5ABD-4395-BFBB-55663B10A37A}"/>
              </a:ext>
            </a:extLst>
          </p:cNvPr>
          <p:cNvSpPr txBox="1"/>
          <p:nvPr/>
        </p:nvSpPr>
        <p:spPr>
          <a:xfrm>
            <a:off x="5557827" y="3467920"/>
            <a:ext cx="2960822" cy="3513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900">
                <a:solidFill>
                  <a:srgbClr val="FFFFFF"/>
                </a:solidFill>
              </a:defRPr>
            </a:lvl1pPr>
          </a:lstStyle>
          <a:p>
            <a:pPr algn="ctr"/>
            <a:r>
              <a:rPr sz="1950" dirty="0"/>
              <a:t>(≒</a:t>
            </a:r>
            <a:r>
              <a:rPr sz="1950" dirty="0" err="1"/>
              <a:t>分類マシーン</a:t>
            </a:r>
            <a:r>
              <a:rPr sz="1950" dirty="0"/>
              <a:t>)</a:t>
            </a:r>
          </a:p>
        </p:txBody>
      </p:sp>
      <p:sp>
        <p:nvSpPr>
          <p:cNvPr id="31" name="学習">
            <a:extLst>
              <a:ext uri="{FF2B5EF4-FFF2-40B4-BE49-F238E27FC236}">
                <a16:creationId xmlns:a16="http://schemas.microsoft.com/office/drawing/2014/main" id="{3743E9FC-31C3-4166-916B-7AF7E2226067}"/>
              </a:ext>
            </a:extLst>
          </p:cNvPr>
          <p:cNvSpPr txBox="1"/>
          <p:nvPr/>
        </p:nvSpPr>
        <p:spPr>
          <a:xfrm>
            <a:off x="5038209" y="3840638"/>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学習</a:t>
            </a:r>
          </a:p>
        </p:txBody>
      </p:sp>
      <p:sp>
        <p:nvSpPr>
          <p:cNvPr id="32" name="入力">
            <a:extLst>
              <a:ext uri="{FF2B5EF4-FFF2-40B4-BE49-F238E27FC236}">
                <a16:creationId xmlns:a16="http://schemas.microsoft.com/office/drawing/2014/main" id="{2E2F10E7-7839-4BD8-9C50-02613B51DF86}"/>
              </a:ext>
            </a:extLst>
          </p:cNvPr>
          <p:cNvSpPr txBox="1"/>
          <p:nvPr/>
        </p:nvSpPr>
        <p:spPr>
          <a:xfrm>
            <a:off x="5038209" y="2720515"/>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入力</a:t>
            </a:r>
            <a:endParaRPr sz="2050" dirty="0">
              <a:latin typeface="Hiragino Maru Gothic ProN W4" panose="020F0400000000000000" pitchFamily="34" charset="-128"/>
              <a:ea typeface="Hiragino Maru Gothic ProN W4" panose="020F0400000000000000" pitchFamily="34" charset="-128"/>
            </a:endParaRPr>
          </a:p>
        </p:txBody>
      </p:sp>
      <p:sp>
        <p:nvSpPr>
          <p:cNvPr id="33" name="矢印">
            <a:extLst>
              <a:ext uri="{FF2B5EF4-FFF2-40B4-BE49-F238E27FC236}">
                <a16:creationId xmlns:a16="http://schemas.microsoft.com/office/drawing/2014/main" id="{8F20537D-7256-4A20-A6DE-2B0160AFF702}"/>
              </a:ext>
            </a:extLst>
          </p:cNvPr>
          <p:cNvSpPr/>
          <p:nvPr/>
        </p:nvSpPr>
        <p:spPr>
          <a:xfrm>
            <a:off x="8239309" y="3146459"/>
            <a:ext cx="873668" cy="635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graphicFrame>
        <p:nvGraphicFramePr>
          <p:cNvPr id="41" name="表">
            <a:extLst>
              <a:ext uri="{FF2B5EF4-FFF2-40B4-BE49-F238E27FC236}">
                <a16:creationId xmlns:a16="http://schemas.microsoft.com/office/drawing/2014/main" id="{34D72E1A-C046-4CE7-8C76-6575C90853F2}"/>
              </a:ext>
            </a:extLst>
          </p:cNvPr>
          <p:cNvGraphicFramePr/>
          <p:nvPr>
            <p:extLst>
              <p:ext uri="{D42A27DB-BD31-4B8C-83A1-F6EECF244321}">
                <p14:modId xmlns:p14="http://schemas.microsoft.com/office/powerpoint/2010/main" val="1433124951"/>
              </p:ext>
            </p:extLst>
          </p:nvPr>
        </p:nvGraphicFramePr>
        <p:xfrm>
          <a:off x="9304626" y="1549028"/>
          <a:ext cx="2474630" cy="3898545"/>
        </p:xfrm>
        <a:graphic>
          <a:graphicData uri="http://schemas.openxmlformats.org/drawingml/2006/table">
            <a:tbl>
              <a:tblPr firstRow="1" firstCol="1" bandRow="1"/>
              <a:tblGrid>
                <a:gridCol w="932678">
                  <a:extLst>
                    <a:ext uri="{9D8B030D-6E8A-4147-A177-3AD203B41FA5}">
                      <a16:colId xmlns:a16="http://schemas.microsoft.com/office/drawing/2014/main" val="20000"/>
                    </a:ext>
                  </a:extLst>
                </a:gridCol>
                <a:gridCol w="1541952">
                  <a:extLst>
                    <a:ext uri="{9D8B030D-6E8A-4147-A177-3AD203B41FA5}">
                      <a16:colId xmlns:a16="http://schemas.microsoft.com/office/drawing/2014/main" val="20001"/>
                    </a:ext>
                  </a:extLst>
                </a:gridCol>
              </a:tblGrid>
              <a:tr h="556935">
                <a:tc>
                  <a:txBody>
                    <a:bodyPr/>
                    <a:lstStyle/>
                    <a:p>
                      <a:pPr algn="ctr" defTabSz="914400">
                        <a:defRPr sz="2200" b="0">
                          <a:sym typeface="ヒラギノ角ゴ ProN W6"/>
                        </a:defRPr>
                      </a:pPr>
                      <a:endParaRPr sz="1400" dirty="0">
                        <a:solidFill>
                          <a:schemeClr val="tx1"/>
                        </a:solidFill>
                        <a:latin typeface="Hiragino Maru Gothic ProN W4" panose="020F0400000000000000" pitchFamily="34" charset="-128"/>
                        <a:ea typeface="Hiragino Maru Gothic ProN W4" panose="020F0400000000000000" pitchFamily="34" charset="-128"/>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果物の評価</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extLst>
                  <a:ext uri="{0D108BD9-81ED-4DB2-BD59-A6C34878D82A}">
                    <a16:rowId xmlns:a16="http://schemas.microsoft.com/office/drawing/2014/main" val="10000"/>
                  </a:ext>
                </a:extLst>
              </a:tr>
              <a:tr h="556935">
                <a:tc>
                  <a:txBody>
                    <a:bodyPr/>
                    <a:lstStyle/>
                    <a:p>
                      <a:pPr algn="ctr" defTabSz="914400">
                        <a:defRPr sz="1800" b="0">
                          <a:solidFill>
                            <a:srgbClr val="000000"/>
                          </a:solidFill>
                        </a:defRPr>
                      </a:pPr>
                      <a:r>
                        <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りんご1</a:t>
                      </a: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9</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556935">
                <a:tc>
                  <a:txBody>
                    <a:bodyPr/>
                    <a:lstStyle/>
                    <a:p>
                      <a:pPr algn="ctr" defTabSz="914400">
                        <a:defRPr sz="1800" b="0">
                          <a:solidFill>
                            <a:srgbClr val="000000"/>
                          </a:solidFill>
                        </a:defRPr>
                      </a:pPr>
                      <a:r>
                        <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りんご２</a:t>
                      </a: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6</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れもん</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バナナ</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7</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4"/>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バナナ</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5</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5"/>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れもん</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
        <p:nvSpPr>
          <p:cNvPr id="42" name="教師なし機械学習">
            <a:extLst>
              <a:ext uri="{FF2B5EF4-FFF2-40B4-BE49-F238E27FC236}">
                <a16:creationId xmlns:a16="http://schemas.microsoft.com/office/drawing/2014/main" id="{CB739C1A-832C-4974-9B9E-A5C1CF57D607}"/>
              </a:ext>
            </a:extLst>
          </p:cNvPr>
          <p:cNvSpPr txBox="1"/>
          <p:nvPr/>
        </p:nvSpPr>
        <p:spPr>
          <a:xfrm>
            <a:off x="3947542" y="144515"/>
            <a:ext cx="4757016" cy="44371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5100">
                <a:solidFill>
                  <a:srgbClr val="FFFFFF"/>
                </a:solidFill>
              </a:defRPr>
            </a:lvl1pPr>
          </a:lstStyle>
          <a:p>
            <a:pPr algn="ctr"/>
            <a:r>
              <a:rPr sz="2550" dirty="0" err="1">
                <a:latin typeface="Hiragino Maru Gothic ProN W4" panose="020F0400000000000000" pitchFamily="34" charset="-128"/>
                <a:ea typeface="Hiragino Maru Gothic ProN W4" panose="020F0400000000000000" pitchFamily="34" charset="-128"/>
              </a:rPr>
              <a:t>教師なし機械学習</a:t>
            </a:r>
            <a:r>
              <a:rPr lang="ja-JP" altLang="en-US" sz="2550" dirty="0">
                <a:latin typeface="Hiragino Maru Gothic ProN W4" panose="020F0400000000000000" pitchFamily="34" charset="-128"/>
                <a:ea typeface="Hiragino Maru Gothic ProN W4" panose="020F0400000000000000" pitchFamily="34" charset="-128"/>
              </a:rPr>
              <a:t>（次元削減）</a:t>
            </a:r>
            <a:endParaRPr sz="2550" dirty="0">
              <a:latin typeface="Hiragino Maru Gothic ProN W4" panose="020F0400000000000000" pitchFamily="34" charset="-128"/>
              <a:ea typeface="Hiragino Maru Gothic ProN W4" panose="020F0400000000000000" pitchFamily="34" charset="-128"/>
            </a:endParaRPr>
          </a:p>
        </p:txBody>
      </p:sp>
      <p:sp>
        <p:nvSpPr>
          <p:cNvPr id="43" name="教師なし学習は正解を与えず学習させて識別器を作る(法則を見つけさせる)">
            <a:extLst>
              <a:ext uri="{FF2B5EF4-FFF2-40B4-BE49-F238E27FC236}">
                <a16:creationId xmlns:a16="http://schemas.microsoft.com/office/drawing/2014/main" id="{F1BB02B0-31A7-4CFA-8C62-E61C9A2B846F}"/>
              </a:ext>
            </a:extLst>
          </p:cNvPr>
          <p:cNvSpPr txBox="1"/>
          <p:nvPr/>
        </p:nvSpPr>
        <p:spPr>
          <a:xfrm>
            <a:off x="1699784" y="5809391"/>
            <a:ext cx="9252533"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教師なし学習は</a:t>
            </a:r>
            <a:r>
              <a:rPr lang="ja-JP" altLang="en-US" sz="2050" dirty="0">
                <a:latin typeface="Hiragino Maru Gothic ProN W4" panose="020F0400000000000000" pitchFamily="34" charset="-128"/>
                <a:ea typeface="Hiragino Maru Gothic ProN W4" panose="020F0400000000000000" pitchFamily="34" charset="-128"/>
              </a:rPr>
              <a:t>色合い、大きさ、甘さレベルという特徴から果物の評価という</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solidFill>
                  <a:srgbClr val="FF0000"/>
                </a:solidFill>
                <a:latin typeface="Hiragino Maru Gothic ProN W4" panose="020F0400000000000000" pitchFamily="34" charset="-128"/>
                <a:ea typeface="Hiragino Maru Gothic ProN W4" panose="020F0400000000000000" pitchFamily="34" charset="-128"/>
              </a:rPr>
              <a:t>新たな</a:t>
            </a:r>
            <a:r>
              <a:rPr lang="en-US" altLang="ja-JP" sz="2050" dirty="0">
                <a:solidFill>
                  <a:srgbClr val="FF0000"/>
                </a:solidFill>
                <a:latin typeface="Hiragino Maru Gothic ProN W4" panose="020F0400000000000000" pitchFamily="34" charset="-128"/>
                <a:ea typeface="Hiragino Maru Gothic ProN W4" panose="020F0400000000000000" pitchFamily="34" charset="-128"/>
              </a:rPr>
              <a:t>1</a:t>
            </a:r>
            <a:r>
              <a:rPr lang="ja-JP" altLang="en-US" sz="2050" dirty="0">
                <a:solidFill>
                  <a:srgbClr val="FF0000"/>
                </a:solidFill>
                <a:latin typeface="Hiragino Maru Gothic ProN W4" panose="020F0400000000000000" pitchFamily="34" charset="-128"/>
                <a:ea typeface="Hiragino Maru Gothic ProN W4" panose="020F0400000000000000" pitchFamily="34" charset="-128"/>
              </a:rPr>
              <a:t>つの情報</a:t>
            </a:r>
            <a:r>
              <a:rPr lang="ja-JP" altLang="en-US" sz="2050" dirty="0">
                <a:latin typeface="Hiragino Maru Gothic ProN W4" panose="020F0400000000000000" pitchFamily="34" charset="-128"/>
                <a:ea typeface="Hiragino Maru Gothic ProN W4" panose="020F0400000000000000" pitchFamily="34" charset="-128"/>
              </a:rPr>
              <a:t>を作り出す</a:t>
            </a:r>
            <a:endParaRPr sz="205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957088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55C98EE-32E0-484B-B26C-3C28C590FA38}"/>
              </a:ext>
            </a:extLst>
          </p:cNvPr>
          <p:cNvSpPr txBox="1"/>
          <p:nvPr/>
        </p:nvSpPr>
        <p:spPr>
          <a:xfrm>
            <a:off x="1479728" y="2467092"/>
            <a:ext cx="9809922" cy="2862322"/>
          </a:xfrm>
          <a:prstGeom prst="rect">
            <a:avLst/>
          </a:prstGeom>
          <a:noFill/>
        </p:spPr>
        <p:txBody>
          <a:bodyPr wrap="square" rtlCol="0">
            <a:spAutoFit/>
          </a:bodyPr>
          <a:lstStyle/>
          <a:p>
            <a:r>
              <a:rPr kumimoji="1" lang="en-US" altLang="ja-JP" sz="2000" dirty="0">
                <a:latin typeface="Hiragino Maru Gothic ProN W4" panose="020F0400000000000000" pitchFamily="34" charset="-128"/>
                <a:ea typeface="Hiragino Maru Gothic ProN W4" panose="020F0400000000000000" pitchFamily="34" charset="-128"/>
              </a:rPr>
              <a:t>t-SNE</a:t>
            </a:r>
          </a:p>
          <a:p>
            <a:r>
              <a:rPr lang="ja-JP" altLang="en-US" sz="2000" dirty="0">
                <a:latin typeface="Hiragino Maru Gothic ProN W4" panose="020F0400000000000000" pitchFamily="34" charset="-128"/>
                <a:ea typeface="Hiragino Maru Gothic ProN W4" panose="020F0400000000000000" pitchFamily="34" charset="-128"/>
              </a:rPr>
              <a:t>：非常に多次元のデータも</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、３次元に落とし込める方法</a:t>
            </a:r>
            <a:endParaRPr lang="en-US" altLang="ja-JP" sz="2000" dirty="0">
              <a:latin typeface="Hiragino Maru Gothic ProN W4" panose="020F0400000000000000" pitchFamily="34" charset="-128"/>
              <a:ea typeface="Hiragino Maru Gothic ProN W4" panose="020F0400000000000000" pitchFamily="34" charset="-128"/>
            </a:endParaRPr>
          </a:p>
          <a:p>
            <a:r>
              <a:rPr kumimoji="1" lang="ja-JP" altLang="en-US" sz="2000" dirty="0">
                <a:latin typeface="Hiragino Maru Gothic ProN W4" panose="020F0400000000000000" pitchFamily="34" charset="-128"/>
                <a:ea typeface="Hiragino Maru Gothic ProN W4" panose="020F0400000000000000" pitchFamily="34" charset="-128"/>
              </a:rPr>
              <a:t>　近くの点との関係をなるべく維持するように変換する</a:t>
            </a:r>
            <a:endParaRPr kumimoji="1"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　複雑なデータだと</a:t>
            </a:r>
            <a:r>
              <a:rPr lang="en-US" altLang="ja-JP" sz="2000" dirty="0">
                <a:latin typeface="Hiragino Maru Gothic ProN W4" panose="020F0400000000000000" pitchFamily="34" charset="-128"/>
                <a:ea typeface="Hiragino Maru Gothic ProN W4" panose="020F0400000000000000" pitchFamily="34" charset="-128"/>
              </a:rPr>
              <a:t>PCA</a:t>
            </a:r>
            <a:r>
              <a:rPr lang="ja-JP" altLang="en-US" sz="2000" dirty="0">
                <a:latin typeface="Hiragino Maru Gothic ProN W4" panose="020F0400000000000000" pitchFamily="34" charset="-128"/>
                <a:ea typeface="Hiragino Maru Gothic ProN W4" panose="020F0400000000000000" pitchFamily="34" charset="-128"/>
              </a:rPr>
              <a:t>よりも高精度に次元削減を行えることが多い</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　</a:t>
            </a:r>
            <a:endParaRPr kumimoji="1"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err="1">
                <a:latin typeface="Hiragino Maru Gothic ProN W4" panose="020F0400000000000000" pitchFamily="34" charset="-128"/>
                <a:ea typeface="Hiragino Maru Gothic ProN W4" panose="020F0400000000000000" pitchFamily="34" charset="-128"/>
              </a:rPr>
              <a:t>UMAP</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a:t>
            </a:r>
            <a:r>
              <a:rPr lang="en-US" altLang="ja-JP" sz="2000" dirty="0" err="1">
                <a:latin typeface="Hiragino Maru Gothic ProN W4" panose="020F0400000000000000" pitchFamily="34" charset="-128"/>
                <a:ea typeface="Hiragino Maru Gothic ProN W4" panose="020F0400000000000000" pitchFamily="34" charset="-128"/>
              </a:rPr>
              <a:t>tSNE</a:t>
            </a:r>
            <a:r>
              <a:rPr lang="ja-JP" altLang="en-US" sz="2000" dirty="0">
                <a:latin typeface="Hiragino Maru Gothic ProN W4" panose="020F0400000000000000" pitchFamily="34" charset="-128"/>
                <a:ea typeface="Hiragino Maru Gothic ProN W4" panose="020F0400000000000000" pitchFamily="34" charset="-128"/>
              </a:rPr>
              <a:t>よりもさらに実行速度が速い次元削減手法</a:t>
            </a:r>
            <a:endParaRPr lang="en-US" altLang="ja-JP" sz="2000" dirty="0">
              <a:latin typeface="Hiragino Maru Gothic ProN W4" panose="020F0400000000000000" pitchFamily="34" charset="-128"/>
              <a:ea typeface="Hiragino Maru Gothic ProN W4" panose="020F0400000000000000" pitchFamily="34" charset="-128"/>
            </a:endParaRPr>
          </a:p>
          <a:p>
            <a:r>
              <a:rPr kumimoji="1" lang="ja-JP" altLang="en-US" sz="2000" dirty="0">
                <a:latin typeface="Hiragino Maru Gothic ProN W4" panose="020F0400000000000000" pitchFamily="34" charset="-128"/>
                <a:ea typeface="Hiragino Maru Gothic ProN W4" panose="020F0400000000000000" pitchFamily="34" charset="-128"/>
              </a:rPr>
              <a:t>　近年ゲノム解析でよく使用されてい</a:t>
            </a:r>
            <a:r>
              <a:rPr lang="ja-JP" altLang="en-US" sz="2000" dirty="0">
                <a:latin typeface="Hiragino Maru Gothic ProN W4" panose="020F0400000000000000" pitchFamily="34" charset="-128"/>
                <a:ea typeface="Hiragino Maru Gothic ProN W4" panose="020F0400000000000000" pitchFamily="34" charset="-128"/>
              </a:rPr>
              <a:t>る</a:t>
            </a:r>
            <a:endParaRPr kumimoji="1" lang="ja-JP" altLang="en-US" sz="2000" dirty="0">
              <a:latin typeface="Hiragino Maru Gothic ProN W4" panose="020F0400000000000000" pitchFamily="34" charset="-128"/>
              <a:ea typeface="Hiragino Maru Gothic ProN W4" panose="020F0400000000000000" pitchFamily="34" charset="-128"/>
            </a:endParaRPr>
          </a:p>
          <a:p>
            <a:endParaRPr kumimoji="1" lang="ja-JP" altLang="en-US" sz="2000" dirty="0">
              <a:latin typeface="Hiragino Maru Gothic ProN W4" panose="020F0400000000000000" pitchFamily="34" charset="-128"/>
              <a:ea typeface="Hiragino Maru Gothic ProN W4" panose="020F0400000000000000" pitchFamily="34" charset="-128"/>
            </a:endParaRPr>
          </a:p>
        </p:txBody>
      </p:sp>
      <p:sp>
        <p:nvSpPr>
          <p:cNvPr id="2" name="テキスト ボックス 1">
            <a:extLst>
              <a:ext uri="{FF2B5EF4-FFF2-40B4-BE49-F238E27FC236}">
                <a16:creationId xmlns:a16="http://schemas.microsoft.com/office/drawing/2014/main" id="{96825FE7-A878-1356-04E3-AB33842CED73}"/>
              </a:ext>
            </a:extLst>
          </p:cNvPr>
          <p:cNvSpPr txBox="1"/>
          <p:nvPr/>
        </p:nvSpPr>
        <p:spPr>
          <a:xfrm>
            <a:off x="1479728" y="1143653"/>
            <a:ext cx="9503231" cy="1323439"/>
          </a:xfrm>
          <a:prstGeom prst="rect">
            <a:avLst/>
          </a:prstGeom>
          <a:noFill/>
        </p:spPr>
        <p:txBody>
          <a:bodyPr wrap="square" rtlCol="0">
            <a:spAutoFit/>
          </a:bodyPr>
          <a:lstStyle/>
          <a:p>
            <a:r>
              <a:rPr lang="en-US" altLang="ja-JP" sz="2000" dirty="0">
                <a:latin typeface="Hiragino Maru Gothic ProN W4" panose="020F0400000000000000" pitchFamily="34" charset="-128"/>
                <a:ea typeface="Hiragino Maru Gothic ProN W4" panose="020F0400000000000000" pitchFamily="34" charset="-128"/>
              </a:rPr>
              <a:t>MDS(</a:t>
            </a:r>
            <a:r>
              <a:rPr lang="ja-JP" altLang="en-US" sz="2000" dirty="0">
                <a:latin typeface="Hiragino Maru Gothic ProN W4" panose="020F0400000000000000" pitchFamily="34" charset="-128"/>
                <a:ea typeface="Hiragino Maru Gothic ProN W4" panose="020F0400000000000000" pitchFamily="34" charset="-128"/>
              </a:rPr>
              <a:t>多次元尺度構成法</a:t>
            </a:r>
            <a:r>
              <a:rPr lang="en-US" altLang="ja-JP" sz="2000" dirty="0">
                <a:latin typeface="Hiragino Maru Gothic ProN W4" panose="020F0400000000000000" pitchFamily="34" charset="-128"/>
                <a:ea typeface="Hiragino Maru Gothic ProN W4" panose="020F0400000000000000" pitchFamily="34" charset="-128"/>
              </a:rPr>
              <a:t>)</a:t>
            </a:r>
          </a:p>
          <a:p>
            <a:r>
              <a:rPr kumimoji="1" lang="ja-JP" altLang="en-US" sz="2000" dirty="0">
                <a:latin typeface="Hiragino Maru Gothic ProN W4" panose="020F0400000000000000" pitchFamily="34" charset="-128"/>
                <a:ea typeface="Hiragino Maru Gothic ProN W4" panose="020F0400000000000000" pitchFamily="34" charset="-128"/>
              </a:rPr>
              <a:t>：データ同士の近さを元に、近いもの</a:t>
            </a:r>
            <a:r>
              <a:rPr lang="ja-JP" altLang="en-US" sz="2000" dirty="0">
                <a:latin typeface="Hiragino Maru Gothic ProN W4" panose="020F0400000000000000" pitchFamily="34" charset="-128"/>
                <a:ea typeface="Hiragino Maru Gothic ProN W4" panose="020F0400000000000000" pitchFamily="34" charset="-128"/>
              </a:rPr>
              <a:t>同士は近くに配置し、</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　遠いものは遠くに配置する手法</a:t>
            </a:r>
            <a:endParaRPr lang="en-US" altLang="ja-JP" sz="2000" dirty="0">
              <a:latin typeface="Hiragino Maru Gothic ProN W4" panose="020F0400000000000000" pitchFamily="34" charset="-128"/>
              <a:ea typeface="Hiragino Maru Gothic ProN W4" panose="020F0400000000000000" pitchFamily="34" charset="-128"/>
            </a:endParaRPr>
          </a:p>
          <a:p>
            <a:endParaRPr kumimoji="1" lang="ja-JP" altLang="en-US" sz="2000" dirty="0">
              <a:latin typeface="Hiragino Maru Gothic ProN W4" panose="020F0400000000000000" pitchFamily="34" charset="-128"/>
              <a:ea typeface="Hiragino Maru Gothic ProN W4" panose="020F0400000000000000" pitchFamily="34" charset="-128"/>
            </a:endParaRPr>
          </a:p>
        </p:txBody>
      </p:sp>
      <p:pic>
        <p:nvPicPr>
          <p:cNvPr id="5" name="図 4">
            <a:extLst>
              <a:ext uri="{FF2B5EF4-FFF2-40B4-BE49-F238E27FC236}">
                <a16:creationId xmlns:a16="http://schemas.microsoft.com/office/drawing/2014/main" id="{D157AC6F-60C0-CD95-FD95-4643FE5F602D}"/>
              </a:ext>
            </a:extLst>
          </p:cNvPr>
          <p:cNvPicPr>
            <a:picLocks noChangeAspect="1"/>
          </p:cNvPicPr>
          <p:nvPr/>
        </p:nvPicPr>
        <p:blipFill>
          <a:blip r:embed="rId2"/>
          <a:stretch>
            <a:fillRect/>
          </a:stretch>
        </p:blipFill>
        <p:spPr>
          <a:xfrm>
            <a:off x="8715732" y="3835598"/>
            <a:ext cx="3307339" cy="2936240"/>
          </a:xfrm>
          <a:prstGeom prst="rect">
            <a:avLst/>
          </a:prstGeom>
        </p:spPr>
      </p:pic>
      <p:sp>
        <p:nvSpPr>
          <p:cNvPr id="6" name="テキスト ボックス 5">
            <a:extLst>
              <a:ext uri="{FF2B5EF4-FFF2-40B4-BE49-F238E27FC236}">
                <a16:creationId xmlns:a16="http://schemas.microsoft.com/office/drawing/2014/main" id="{8E19F8A0-17E7-2F56-FBA4-E7C43FB71303}"/>
              </a:ext>
            </a:extLst>
          </p:cNvPr>
          <p:cNvSpPr txBox="1"/>
          <p:nvPr/>
        </p:nvSpPr>
        <p:spPr>
          <a:xfrm>
            <a:off x="6231343" y="5620702"/>
            <a:ext cx="2786198" cy="1077218"/>
          </a:xfrm>
          <a:prstGeom prst="rect">
            <a:avLst/>
          </a:prstGeom>
          <a:noFill/>
        </p:spPr>
        <p:txBody>
          <a:bodyPr wrap="square" rtlCol="0">
            <a:spAutoFit/>
          </a:bodyPr>
          <a:lstStyle/>
          <a:p>
            <a:r>
              <a:rPr kumimoji="1" lang="en-US" altLang="ja-JP" sz="1600" dirty="0" err="1">
                <a:latin typeface="Hiragino Maru Gothic ProN W4" panose="020F0400000000000000" pitchFamily="34" charset="-128"/>
                <a:ea typeface="Hiragino Maru Gothic ProN W4" panose="020F0400000000000000" pitchFamily="34" charset="-128"/>
              </a:rPr>
              <a:t>PCA</a:t>
            </a:r>
            <a:r>
              <a:rPr kumimoji="1" lang="ja-JP" altLang="en-US" sz="1600" dirty="0">
                <a:latin typeface="Hiragino Maru Gothic ProN W4" panose="020F0400000000000000" pitchFamily="34" charset="-128"/>
                <a:ea typeface="Hiragino Maru Gothic ProN W4" panose="020F0400000000000000" pitchFamily="34" charset="-128"/>
              </a:rPr>
              <a:t>はこのような</a:t>
            </a:r>
            <a:endParaRPr kumimoji="1" lang="en-US" altLang="ja-JP" sz="1600" dirty="0">
              <a:latin typeface="Hiragino Maru Gothic ProN W4" panose="020F0400000000000000" pitchFamily="34" charset="-128"/>
              <a:ea typeface="Hiragino Maru Gothic ProN W4" panose="020F0400000000000000" pitchFamily="34" charset="-128"/>
            </a:endParaRPr>
          </a:p>
          <a:p>
            <a:r>
              <a:rPr kumimoji="1" lang="ja-JP" altLang="en-US" sz="1600" dirty="0">
                <a:latin typeface="Hiragino Maru Gothic ProN W4" panose="020F0400000000000000" pitchFamily="34" charset="-128"/>
                <a:ea typeface="Hiragino Maru Gothic ProN W4" panose="020F0400000000000000" pitchFamily="34" charset="-128"/>
              </a:rPr>
              <a:t>非線形なデータが苦手　→</a:t>
            </a:r>
            <a:endParaRPr kumimoji="1" lang="en-US" altLang="ja-JP" sz="1600" dirty="0">
              <a:latin typeface="Hiragino Maru Gothic ProN W4" panose="020F0400000000000000" pitchFamily="34" charset="-128"/>
              <a:ea typeface="Hiragino Maru Gothic ProN W4" panose="020F0400000000000000" pitchFamily="34" charset="-128"/>
            </a:endParaRPr>
          </a:p>
          <a:p>
            <a:r>
              <a:rPr lang="ja-JP" altLang="en-US" sz="1600" dirty="0">
                <a:latin typeface="Hiragino Maru Gothic ProN W4" panose="020F0400000000000000" pitchFamily="34" charset="-128"/>
                <a:ea typeface="Hiragino Maru Gothic ProN W4" panose="020F0400000000000000" pitchFamily="34" charset="-128"/>
              </a:rPr>
              <a:t>図は有名な</a:t>
            </a:r>
            <a:r>
              <a:rPr lang="en-US" altLang="ja-JP" sz="1600" dirty="0" err="1">
                <a:latin typeface="Hiragino Maru Gothic ProN W4" panose="020F0400000000000000" pitchFamily="34" charset="-128"/>
                <a:ea typeface="Hiragino Maru Gothic ProN W4" panose="020F0400000000000000" pitchFamily="34" charset="-128"/>
              </a:rPr>
              <a:t>swiss</a:t>
            </a:r>
            <a:r>
              <a:rPr lang="en-US" altLang="ja-JP" sz="1600" dirty="0">
                <a:latin typeface="Hiragino Maru Gothic ProN W4" panose="020F0400000000000000" pitchFamily="34" charset="-128"/>
                <a:ea typeface="Hiragino Maru Gothic ProN W4" panose="020F0400000000000000" pitchFamily="34" charset="-128"/>
              </a:rPr>
              <a:t> roll(</a:t>
            </a:r>
            <a:r>
              <a:rPr lang="ja-JP" altLang="en-US" sz="1600" dirty="0">
                <a:latin typeface="Hiragino Maru Gothic ProN W4" panose="020F0400000000000000" pitchFamily="34" charset="-128"/>
                <a:ea typeface="Hiragino Maru Gothic ProN W4" panose="020F0400000000000000" pitchFamily="34" charset="-128"/>
              </a:rPr>
              <a:t>ロールケーキ</a:t>
            </a:r>
            <a:r>
              <a:rPr lang="en-US" altLang="ja-JP" sz="1600" dirty="0">
                <a:latin typeface="Hiragino Maru Gothic ProN W4" panose="020F0400000000000000" pitchFamily="34" charset="-128"/>
                <a:ea typeface="Hiragino Maru Gothic ProN W4" panose="020F0400000000000000" pitchFamily="34" charset="-128"/>
              </a:rPr>
              <a:t>)</a:t>
            </a:r>
            <a:r>
              <a:rPr lang="ja-JP" altLang="en-US" sz="1600" dirty="0">
                <a:latin typeface="Hiragino Maru Gothic ProN W4" panose="020F0400000000000000" pitchFamily="34" charset="-128"/>
                <a:ea typeface="Hiragino Maru Gothic ProN W4" panose="020F0400000000000000" pitchFamily="34" charset="-128"/>
              </a:rPr>
              <a:t>というデータ</a:t>
            </a:r>
            <a:endParaRPr kumimoji="1" lang="ja-JP" altLang="en-US" sz="1600" dirty="0">
              <a:latin typeface="Hiragino Maru Gothic ProN W4" panose="020F0400000000000000" pitchFamily="34" charset="-128"/>
              <a:ea typeface="Hiragino Maru Gothic ProN W4" panose="020F0400000000000000" pitchFamily="34" charset="-128"/>
            </a:endParaRPr>
          </a:p>
        </p:txBody>
      </p:sp>
      <p:sp>
        <p:nvSpPr>
          <p:cNvPr id="3" name="四角形">
            <a:extLst>
              <a:ext uri="{FF2B5EF4-FFF2-40B4-BE49-F238E27FC236}">
                <a16:creationId xmlns:a16="http://schemas.microsoft.com/office/drawing/2014/main" id="{629DAE2D-CFCD-FE06-E9C2-4AA1D743B4C2}"/>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 name="次元削減の例：主成分分析">
            <a:extLst>
              <a:ext uri="{FF2B5EF4-FFF2-40B4-BE49-F238E27FC236}">
                <a16:creationId xmlns:a16="http://schemas.microsoft.com/office/drawing/2014/main" id="{D4A1421E-13CD-FF2C-DEF7-A5C139AF01DF}"/>
              </a:ext>
            </a:extLst>
          </p:cNvPr>
          <p:cNvSpPr txBox="1"/>
          <p:nvPr/>
        </p:nvSpPr>
        <p:spPr>
          <a:xfrm>
            <a:off x="4685363" y="134033"/>
            <a:ext cx="282128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他の次元削減の実施</a:t>
            </a:r>
          </a:p>
        </p:txBody>
      </p:sp>
    </p:spTree>
    <p:extLst>
      <p:ext uri="{BB962C8B-B14F-4D97-AF65-F5344CB8AC3E}">
        <p14:creationId xmlns:p14="http://schemas.microsoft.com/office/powerpoint/2010/main" val="6165174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8422779" y="1308630"/>
            <a:ext cx="2140009"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a:latin typeface="Hiragino Maru Gothic ProN W4" panose="020F0400000000000000" pitchFamily="34" charset="-128"/>
                <a:ea typeface="Hiragino Maru Gothic ProN W4" panose="020F0400000000000000" pitchFamily="34" charset="-128"/>
              </a:rPr>
              <a:t>t-SNE</a:t>
            </a:r>
            <a:r>
              <a:rPr lang="ja-JP" altLang="en-US" sz="2050" dirty="0">
                <a:latin typeface="Hiragino Maru Gothic ProN W4" panose="020F0400000000000000" pitchFamily="34" charset="-128"/>
                <a:ea typeface="Hiragino Maru Gothic ProN W4" panose="020F0400000000000000" pitchFamily="34" charset="-128"/>
              </a:rPr>
              <a:t>を実行する</a:t>
            </a:r>
            <a:endParaRPr sz="2050" dirty="0">
              <a:latin typeface="Hiragino Maru Gothic ProN W4" panose="020F0400000000000000" pitchFamily="34" charset="-128"/>
              <a:ea typeface="Hiragino Maru Gothic ProN W4" panose="020F0400000000000000" pitchFamily="34" charset="-128"/>
            </a:endParaRPr>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416422" y="2796301"/>
            <a:ext cx="3052118"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やり方は大きくは変わらない</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モデル名を</a:t>
            </a:r>
            <a:r>
              <a:rPr lang="en-US" altLang="ja-JP" sz="1800" dirty="0">
                <a:latin typeface="Hiragino Maru Gothic ProN W4" panose="020F0400000000000000" pitchFamily="34" charset="-128"/>
                <a:ea typeface="Hiragino Maru Gothic ProN W4" panose="020F0400000000000000" pitchFamily="34" charset="-128"/>
              </a:rPr>
              <a:t>TSNE()</a:t>
            </a:r>
            <a:r>
              <a:rPr lang="ja-JP" altLang="en-US" sz="1800" dirty="0">
                <a:latin typeface="Hiragino Maru Gothic ProN W4" panose="020F0400000000000000" pitchFamily="34" charset="-128"/>
                <a:ea typeface="Hiragino Maru Gothic ProN W4" panose="020F0400000000000000" pitchFamily="34" charset="-128"/>
              </a:rPr>
              <a:t>とする</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ABBC8689-5841-F38C-B663-B68241C772B7}"/>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2AF46C12-7306-6998-E6EC-9EF5398A209A}"/>
              </a:ext>
            </a:extLst>
          </p:cNvPr>
          <p:cNvSpPr txBox="1"/>
          <p:nvPr/>
        </p:nvSpPr>
        <p:spPr>
          <a:xfrm>
            <a:off x="4685363" y="134033"/>
            <a:ext cx="282128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他の次元削減の実施</a:t>
            </a:r>
          </a:p>
        </p:txBody>
      </p:sp>
      <p:pic>
        <p:nvPicPr>
          <p:cNvPr id="8" name="図 7" descr="グラフィカル ユーザー インターフェイス, テキスト&#10;&#10;自動的に生成された説明">
            <a:extLst>
              <a:ext uri="{FF2B5EF4-FFF2-40B4-BE49-F238E27FC236}">
                <a16:creationId xmlns:a16="http://schemas.microsoft.com/office/drawing/2014/main" id="{40A9CB05-1242-532F-A453-35E432418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22" y="1027971"/>
            <a:ext cx="5245026" cy="1062912"/>
          </a:xfrm>
          <a:prstGeom prst="rect">
            <a:avLst/>
          </a:prstGeom>
          <a:ln>
            <a:solidFill>
              <a:schemeClr val="tx1"/>
            </a:solidFill>
          </a:ln>
        </p:spPr>
      </p:pic>
      <p:pic>
        <p:nvPicPr>
          <p:cNvPr id="10" name="図 9" descr="テキスト&#10;&#10;自動的に生成された説明">
            <a:extLst>
              <a:ext uri="{FF2B5EF4-FFF2-40B4-BE49-F238E27FC236}">
                <a16:creationId xmlns:a16="http://schemas.microsoft.com/office/drawing/2014/main" id="{0F87CE39-81B5-D735-0945-C7AFF23F0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02" y="4800559"/>
            <a:ext cx="6064250" cy="1225962"/>
          </a:xfrm>
          <a:prstGeom prst="rect">
            <a:avLst/>
          </a:prstGeom>
        </p:spPr>
      </p:pic>
      <p:pic>
        <p:nvPicPr>
          <p:cNvPr id="12" name="図 11" descr="グラフ, 散布図&#10;&#10;自動的に生成された説明">
            <a:extLst>
              <a:ext uri="{FF2B5EF4-FFF2-40B4-BE49-F238E27FC236}">
                <a16:creationId xmlns:a16="http://schemas.microsoft.com/office/drawing/2014/main" id="{A55DE2B9-640D-8520-9B62-328C4C53E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72" y="2174313"/>
            <a:ext cx="5245026" cy="3852208"/>
          </a:xfrm>
          <a:prstGeom prst="rect">
            <a:avLst/>
          </a:prstGeom>
        </p:spPr>
      </p:pic>
      <p:sp>
        <p:nvSpPr>
          <p:cNvPr id="3" name="次元削減の例：主成分分析">
            <a:extLst>
              <a:ext uri="{FF2B5EF4-FFF2-40B4-BE49-F238E27FC236}">
                <a16:creationId xmlns:a16="http://schemas.microsoft.com/office/drawing/2014/main" id="{B25CF01B-0718-CFFC-D65E-9238151F7477}"/>
              </a:ext>
            </a:extLst>
          </p:cNvPr>
          <p:cNvSpPr txBox="1"/>
          <p:nvPr/>
        </p:nvSpPr>
        <p:spPr>
          <a:xfrm>
            <a:off x="298201" y="3628347"/>
            <a:ext cx="5899051" cy="882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アルゴリズムが違うだけで、目的は</a:t>
            </a:r>
            <a:r>
              <a:rPr lang="en-US" altLang="ja-JP" sz="1800" dirty="0">
                <a:latin typeface="Hiragino Maru Gothic ProN W4" panose="020F0400000000000000" pitchFamily="34" charset="-128"/>
                <a:ea typeface="Hiragino Maru Gothic ProN W4" panose="020F0400000000000000" pitchFamily="34" charset="-128"/>
              </a:rPr>
              <a:t>PCA</a:t>
            </a:r>
            <a:r>
              <a:rPr lang="ja-JP" altLang="en-US" sz="1800" dirty="0">
                <a:latin typeface="Hiragino Maru Gothic ProN W4" panose="020F0400000000000000" pitchFamily="34" charset="-128"/>
                <a:ea typeface="Hiragino Maru Gothic ProN W4" panose="020F0400000000000000" pitchFamily="34" charset="-128"/>
              </a:rPr>
              <a:t>と一緒</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特徴量</a:t>
            </a:r>
            <a:r>
              <a:rPr lang="en-US" altLang="ja-JP" sz="1800" dirty="0">
                <a:latin typeface="Hiragino Maru Gothic ProN W4" panose="020F0400000000000000" pitchFamily="34" charset="-128"/>
                <a:ea typeface="Hiragino Maru Gothic ProN W4" panose="020F0400000000000000" pitchFamily="34" charset="-128"/>
              </a:rPr>
              <a:t>4</a:t>
            </a:r>
            <a:r>
              <a:rPr lang="ja-JP" altLang="en-US" sz="1800" dirty="0">
                <a:latin typeface="Hiragino Maru Gothic ProN W4" panose="020F0400000000000000" pitchFamily="34" charset="-128"/>
                <a:ea typeface="Hiragino Maru Gothic ProN W4" panose="020F0400000000000000" pitchFamily="34" charset="-128"/>
              </a:rPr>
              <a:t>つの</a:t>
            </a:r>
            <a:r>
              <a:rPr lang="en-US" altLang="ja-JP" sz="1800" dirty="0">
                <a:latin typeface="Hiragino Maru Gothic ProN W4" panose="020F0400000000000000" pitchFamily="34" charset="-128"/>
                <a:ea typeface="Hiragino Maru Gothic ProN W4" panose="020F0400000000000000" pitchFamily="34" charset="-128"/>
              </a:rPr>
              <a:t>(150,4)</a:t>
            </a:r>
            <a:r>
              <a:rPr lang="ja-JP" altLang="en-US" sz="1800" dirty="0">
                <a:latin typeface="Hiragino Maru Gothic ProN W4" panose="020F0400000000000000" pitchFamily="34" charset="-128"/>
                <a:ea typeface="Hiragino Maru Gothic ProN W4" panose="020F0400000000000000" pitchFamily="34" charset="-128"/>
              </a:rPr>
              <a:t>を特徴量</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つの</a:t>
            </a:r>
            <a:r>
              <a:rPr lang="en-US" altLang="ja-JP" sz="1800" dirty="0">
                <a:latin typeface="Hiragino Maru Gothic ProN W4" panose="020F0400000000000000" pitchFamily="34" charset="-128"/>
                <a:ea typeface="Hiragino Maru Gothic ProN W4" panose="020F0400000000000000" pitchFamily="34" charset="-128"/>
              </a:rPr>
              <a:t>(150,2)</a:t>
            </a:r>
            <a:r>
              <a:rPr lang="ja-JP" altLang="en-US" sz="1800" dirty="0">
                <a:latin typeface="Hiragino Maru Gothic ProN W4" panose="020F0400000000000000" pitchFamily="34" charset="-128"/>
                <a:ea typeface="Hiragino Maru Gothic ProN W4" panose="020F0400000000000000" pitchFamily="34" charset="-128"/>
              </a:rPr>
              <a:t>にしている</a:t>
            </a:r>
            <a:r>
              <a:rPr lang="en-US" altLang="ja-JP" sz="1800" dirty="0">
                <a:latin typeface="Hiragino Maru Gothic ProN W4" panose="020F0400000000000000" pitchFamily="34" charset="-128"/>
                <a:ea typeface="Hiragino Maru Gothic ProN W4" panose="020F0400000000000000" pitchFamily="34" charset="-128"/>
              </a:rPr>
              <a:t>)</a:t>
            </a:r>
          </a:p>
          <a:p>
            <a:r>
              <a:rPr lang="ja-JP" altLang="en-US" sz="1800" dirty="0">
                <a:latin typeface="Hiragino Maru Gothic ProN W4" panose="020F0400000000000000" pitchFamily="34" charset="-128"/>
                <a:ea typeface="Hiragino Maru Gothic ProN W4" panose="020F0400000000000000" pitchFamily="34" charset="-128"/>
              </a:rPr>
              <a:t>なので、同じように図示</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先ほどのコードを再利用</a:t>
            </a:r>
            <a:r>
              <a:rPr lang="en-US" altLang="ja-JP" sz="1800" dirty="0">
                <a:latin typeface="Hiragino Maru Gothic ProN W4" panose="020F0400000000000000" pitchFamily="34" charset="-128"/>
                <a:ea typeface="Hiragino Maru Gothic ProN W4" panose="020F0400000000000000" pitchFamily="34" charset="-128"/>
              </a:rPr>
              <a:t>)</a:t>
            </a:r>
          </a:p>
        </p:txBody>
      </p:sp>
      <p:sp>
        <p:nvSpPr>
          <p:cNvPr id="5" name="次元削減の例：主成分分析">
            <a:extLst>
              <a:ext uri="{FF2B5EF4-FFF2-40B4-BE49-F238E27FC236}">
                <a16:creationId xmlns:a16="http://schemas.microsoft.com/office/drawing/2014/main" id="{3F24A51C-9947-3637-65B8-C50A658D97BD}"/>
              </a:ext>
            </a:extLst>
          </p:cNvPr>
          <p:cNvSpPr txBox="1"/>
          <p:nvPr/>
        </p:nvSpPr>
        <p:spPr>
          <a:xfrm>
            <a:off x="7960149" y="6235184"/>
            <a:ext cx="2417329"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sz="2050" dirty="0">
                <a:latin typeface="Hiragino Maru Gothic ProN W4" panose="020F0400000000000000" pitchFamily="34" charset="-128"/>
                <a:ea typeface="Hiragino Maru Gothic ProN W4" panose="020F0400000000000000" pitchFamily="34" charset="-128"/>
              </a:rPr>
              <a:t>結果は毎回違います</a:t>
            </a:r>
            <a:endParaRPr sz="205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43501166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6937613" y="798537"/>
            <a:ext cx="2204130"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err="1">
                <a:latin typeface="Hiragino Maru Gothic ProN W4" panose="020F0400000000000000" pitchFamily="34" charset="-128"/>
                <a:ea typeface="Hiragino Maru Gothic ProN W4" panose="020F0400000000000000" pitchFamily="34" charset="-128"/>
              </a:rPr>
              <a:t>UMAP</a:t>
            </a:r>
            <a:r>
              <a:rPr lang="ja-JP" altLang="en-US" sz="2050" dirty="0">
                <a:latin typeface="Hiragino Maru Gothic ProN W4" panose="020F0400000000000000" pitchFamily="34" charset="-128"/>
                <a:ea typeface="Hiragino Maru Gothic ProN W4" panose="020F0400000000000000" pitchFamily="34" charset="-128"/>
              </a:rPr>
              <a:t>を実行する</a:t>
            </a:r>
            <a:endParaRPr sz="2050" dirty="0">
              <a:latin typeface="Hiragino Maru Gothic ProN W4" panose="020F0400000000000000" pitchFamily="34" charset="-128"/>
              <a:ea typeface="Hiragino Maru Gothic ProN W4" panose="020F0400000000000000" pitchFamily="34" charset="-128"/>
            </a:endParaRPr>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536791" y="3567499"/>
            <a:ext cx="4222310"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やり方は大きくは変わらない</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モデル名を</a:t>
            </a:r>
            <a:r>
              <a:rPr lang="en-US" altLang="ja-JP" sz="1800" dirty="0" err="1">
                <a:latin typeface="Hiragino Maru Gothic ProN W4" panose="020F0400000000000000" pitchFamily="34" charset="-128"/>
                <a:ea typeface="Hiragino Maru Gothic ProN W4" panose="020F0400000000000000" pitchFamily="34" charset="-128"/>
              </a:rPr>
              <a:t>UMAP</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とする</a:t>
            </a:r>
            <a:endParaRPr lang="en-US" altLang="ja-JP" sz="1800" dirty="0">
              <a:latin typeface="Hiragino Maru Gothic ProN W4" panose="020F0400000000000000" pitchFamily="34" charset="-128"/>
              <a:ea typeface="Hiragino Maru Gothic ProN W4" panose="020F0400000000000000" pitchFamily="34" charset="-128"/>
            </a:endParaRPr>
          </a:p>
          <a:p>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err="1">
                <a:latin typeface="Hiragino Maru Gothic ProN W4" panose="020F0400000000000000" pitchFamily="34" charset="-128"/>
                <a:ea typeface="Hiragino Maru Gothic ProN W4" panose="020F0400000000000000" pitchFamily="34" charset="-128"/>
              </a:rPr>
              <a:t>n_components</a:t>
            </a:r>
            <a:r>
              <a:rPr lang="ja-JP" altLang="en-US" sz="1800" dirty="0" err="1">
                <a:latin typeface="Hiragino Maru Gothic ProN W4" panose="020F0400000000000000" pitchFamily="34" charset="-128"/>
                <a:ea typeface="Hiragino Maru Gothic ProN W4" panose="020F0400000000000000" pitchFamily="34" charset="-128"/>
              </a:rPr>
              <a:t>のような指定が無くても</a:t>
            </a:r>
            <a:endParaRPr lang="en-US" altLang="ja-JP" sz="1800" dirty="0" err="1">
              <a:latin typeface="Hiragino Maru Gothic ProN W4" panose="020F0400000000000000" pitchFamily="34" charset="-128"/>
              <a:ea typeface="Hiragino Maru Gothic ProN W4" panose="020F0400000000000000" pitchFamily="34" charset="-128"/>
            </a:endParaRPr>
          </a:p>
          <a:p>
            <a:r>
              <a:rPr lang="en-US" altLang="ja-JP" sz="1800" dirty="0" err="1">
                <a:latin typeface="Hiragino Maru Gothic ProN W4" panose="020F0400000000000000" pitchFamily="34" charset="-128"/>
                <a:ea typeface="Hiragino Maru Gothic ProN W4" panose="020F0400000000000000" pitchFamily="34" charset="-128"/>
              </a:rPr>
              <a:t>2</a:t>
            </a:r>
            <a:r>
              <a:rPr lang="ja-JP" altLang="en-US" sz="1800" dirty="0" err="1">
                <a:latin typeface="Hiragino Maru Gothic ProN W4" panose="020F0400000000000000" pitchFamily="34" charset="-128"/>
                <a:ea typeface="Hiragino Maru Gothic ProN W4" panose="020F0400000000000000" pitchFamily="34" charset="-128"/>
              </a:rPr>
              <a:t>つの特徴量に削減される</a:t>
            </a:r>
            <a:endParaRPr lang="en-US" altLang="ja-JP" sz="1800" dirty="0" err="1">
              <a:latin typeface="Hiragino Maru Gothic ProN W4" panose="020F0400000000000000" pitchFamily="34" charset="-128"/>
              <a:ea typeface="Hiragino Maru Gothic ProN W4" panose="020F0400000000000000" pitchFamily="34" charset="-128"/>
            </a:endParaRPr>
          </a:p>
          <a:p>
            <a:endParaRPr lang="en-US" altLang="ja-JP" sz="1800" dirty="0" err="1">
              <a:latin typeface="Hiragino Maru Gothic ProN W4" panose="020F0400000000000000" pitchFamily="34" charset="-128"/>
              <a:ea typeface="Hiragino Maru Gothic ProN W4" panose="020F0400000000000000" pitchFamily="34" charset="-128"/>
            </a:endParaRPr>
          </a:p>
        </p:txBody>
      </p:sp>
      <p:sp>
        <p:nvSpPr>
          <p:cNvPr id="2" name="次元削減の例：主成分分析">
            <a:extLst>
              <a:ext uri="{FF2B5EF4-FFF2-40B4-BE49-F238E27FC236}">
                <a16:creationId xmlns:a16="http://schemas.microsoft.com/office/drawing/2014/main" id="{2300229A-47C2-57F0-2A20-229EBCB969DB}"/>
              </a:ext>
            </a:extLst>
          </p:cNvPr>
          <p:cNvSpPr txBox="1"/>
          <p:nvPr/>
        </p:nvSpPr>
        <p:spPr>
          <a:xfrm>
            <a:off x="6502051" y="1241551"/>
            <a:ext cx="4095673"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a:latin typeface="Hiragino Maru Gothic ProN W4" panose="020F0400000000000000" pitchFamily="34" charset="-128"/>
                <a:ea typeface="Hiragino Maru Gothic ProN W4" panose="020F0400000000000000" pitchFamily="34" charset="-128"/>
              </a:rPr>
              <a:t>(UMAP</a:t>
            </a:r>
            <a:r>
              <a:rPr lang="ja-JP" altLang="en-US" sz="2050" dirty="0">
                <a:latin typeface="Hiragino Maru Gothic ProN W4" panose="020F0400000000000000" pitchFamily="34" charset="-128"/>
                <a:ea typeface="Hiragino Maru Gothic ProN W4" panose="020F0400000000000000" pitchFamily="34" charset="-128"/>
              </a:rPr>
              <a:t>は</a:t>
            </a:r>
            <a:r>
              <a:rPr lang="en-US" altLang="ja-JP" sz="2050" dirty="0" err="1">
                <a:latin typeface="Hiragino Maru Gothic ProN W4" panose="020F0400000000000000" pitchFamily="34" charset="-128"/>
                <a:ea typeface="Hiragino Maru Gothic ProN W4" panose="020F0400000000000000" pitchFamily="34" charset="-128"/>
              </a:rPr>
              <a:t>umap</a:t>
            </a:r>
            <a:r>
              <a:rPr lang="en-US" altLang="ja-JP" sz="2050" dirty="0">
                <a:latin typeface="Hiragino Maru Gothic ProN W4" panose="020F0400000000000000" pitchFamily="34" charset="-128"/>
                <a:ea typeface="Hiragino Maru Gothic ProN W4" panose="020F0400000000000000" pitchFamily="34" charset="-128"/>
              </a:rPr>
              <a:t>-learn</a:t>
            </a:r>
            <a:r>
              <a:rPr lang="ja-JP" altLang="en-US" sz="2050" dirty="0">
                <a:latin typeface="Hiragino Maru Gothic ProN W4" panose="020F0400000000000000" pitchFamily="34" charset="-128"/>
                <a:ea typeface="Hiragino Maru Gothic ProN W4" panose="020F0400000000000000" pitchFamily="34" charset="-128"/>
              </a:rPr>
              <a:t>という</a:t>
            </a:r>
            <a:endParaRPr lang="en-US" altLang="ja-JP" sz="2050" dirty="0">
              <a:latin typeface="Hiragino Maru Gothic ProN W4" panose="020F0400000000000000" pitchFamily="34" charset="-128"/>
              <a:ea typeface="Hiragino Maru Gothic ProN W4" panose="020F0400000000000000" pitchFamily="34" charset="-128"/>
            </a:endParaRPr>
          </a:p>
          <a:p>
            <a:pPr algn="ctr"/>
            <a:r>
              <a:rPr lang="ja-JP" altLang="en-US" sz="2050" dirty="0">
                <a:latin typeface="Hiragino Maru Gothic ProN W4" panose="020F0400000000000000" pitchFamily="34" charset="-128"/>
                <a:ea typeface="Hiragino Maru Gothic ProN W4" panose="020F0400000000000000" pitchFamily="34" charset="-128"/>
              </a:rPr>
              <a:t>ライブラリのインストールが必要</a:t>
            </a:r>
            <a:r>
              <a:rPr lang="en-US" altLang="ja-JP" sz="2050" dirty="0">
                <a:latin typeface="Hiragino Maru Gothic ProN W4" panose="020F0400000000000000" pitchFamily="34" charset="-128"/>
                <a:ea typeface="Hiragino Maru Gothic ProN W4" panose="020F0400000000000000" pitchFamily="34" charset="-128"/>
              </a:rPr>
              <a:t>)</a:t>
            </a:r>
            <a:endParaRPr sz="2050" dirty="0">
              <a:latin typeface="Hiragino Maru Gothic ProN W4" panose="020F0400000000000000" pitchFamily="34" charset="-128"/>
              <a:ea typeface="Hiragino Maru Gothic ProN W4" panose="020F0400000000000000" pitchFamily="34" charset="-128"/>
            </a:endParaRPr>
          </a:p>
        </p:txBody>
      </p:sp>
      <p:sp>
        <p:nvSpPr>
          <p:cNvPr id="3" name="四角形">
            <a:extLst>
              <a:ext uri="{FF2B5EF4-FFF2-40B4-BE49-F238E27FC236}">
                <a16:creationId xmlns:a16="http://schemas.microsoft.com/office/drawing/2014/main" id="{BE6B80FB-1B9A-FDDA-F1D2-42DFFC0593A4}"/>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3FF0E8B1-9F7D-230C-BF1C-F9F5F6E5725F}"/>
              </a:ext>
            </a:extLst>
          </p:cNvPr>
          <p:cNvSpPr txBox="1"/>
          <p:nvPr/>
        </p:nvSpPr>
        <p:spPr>
          <a:xfrm>
            <a:off x="4685363" y="134033"/>
            <a:ext cx="282128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他の次元削減の実施</a:t>
            </a:r>
          </a:p>
        </p:txBody>
      </p:sp>
      <p:pic>
        <p:nvPicPr>
          <p:cNvPr id="9" name="図 8" descr="グラフ, 散布図&#10;&#10;自動的に生成された説明">
            <a:extLst>
              <a:ext uri="{FF2B5EF4-FFF2-40B4-BE49-F238E27FC236}">
                <a16:creationId xmlns:a16="http://schemas.microsoft.com/office/drawing/2014/main" id="{F512EB8B-36A4-4D91-3497-271293789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9175"/>
            <a:ext cx="5559209" cy="4196658"/>
          </a:xfrm>
          <a:prstGeom prst="rect">
            <a:avLst/>
          </a:prstGeom>
        </p:spPr>
      </p:pic>
      <p:sp>
        <p:nvSpPr>
          <p:cNvPr id="4" name="次元削減の例：主成分分析">
            <a:extLst>
              <a:ext uri="{FF2B5EF4-FFF2-40B4-BE49-F238E27FC236}">
                <a16:creationId xmlns:a16="http://schemas.microsoft.com/office/drawing/2014/main" id="{FE6922A2-AEA5-689D-749E-684041F15FAF}"/>
              </a:ext>
            </a:extLst>
          </p:cNvPr>
          <p:cNvSpPr txBox="1"/>
          <p:nvPr/>
        </p:nvSpPr>
        <p:spPr>
          <a:xfrm>
            <a:off x="7960149" y="6235184"/>
            <a:ext cx="2417329"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sz="2050" dirty="0">
                <a:latin typeface="Hiragino Maru Gothic ProN W4" panose="020F0400000000000000" pitchFamily="34" charset="-128"/>
                <a:ea typeface="Hiragino Maru Gothic ProN W4" panose="020F0400000000000000" pitchFamily="34" charset="-128"/>
              </a:rPr>
              <a:t>結果は毎回違います</a:t>
            </a:r>
            <a:endParaRPr sz="2050" dirty="0">
              <a:latin typeface="Hiragino Maru Gothic ProN W4" panose="020F0400000000000000" pitchFamily="34" charset="-128"/>
              <a:ea typeface="Hiragino Maru Gothic ProN W4" panose="020F0400000000000000" pitchFamily="34" charset="-128"/>
            </a:endParaRP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E17A2AC1-3B55-B309-F965-67EF94274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91" y="991579"/>
            <a:ext cx="5036106" cy="2135191"/>
          </a:xfrm>
          <a:prstGeom prst="rect">
            <a:avLst/>
          </a:prstGeom>
          <a:ln>
            <a:solidFill>
              <a:schemeClr val="tx1"/>
            </a:solidFill>
          </a:ln>
        </p:spPr>
      </p:pic>
    </p:spTree>
    <p:extLst>
      <p:ext uri="{BB962C8B-B14F-4D97-AF65-F5344CB8AC3E}">
        <p14:creationId xmlns:p14="http://schemas.microsoft.com/office/powerpoint/2010/main" val="46318551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CA882D9-9478-4E53-B1A6-2A95E1C0DCFB}"/>
              </a:ext>
            </a:extLst>
          </p:cNvPr>
          <p:cNvSpPr txBox="1"/>
          <p:nvPr/>
        </p:nvSpPr>
        <p:spPr>
          <a:xfrm>
            <a:off x="1182589" y="1114284"/>
            <a:ext cx="10308371"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mnist</a:t>
            </a:r>
            <a:r>
              <a:rPr lang="ja-JP" altLang="en-US" sz="2400" dirty="0" err="1">
                <a:latin typeface="Hiragino Maru Gothic ProN W4" panose="020F0400000000000000" pitchFamily="34" charset="-128"/>
                <a:ea typeface="Hiragino Maru Gothic ProN W4" panose="020F0400000000000000" pitchFamily="34" charset="-128"/>
              </a:rPr>
              <a:t>の読み込み</a:t>
            </a:r>
            <a:endParaRPr lang="ja-JP" altLang="en-US" sz="2400" dirty="0">
              <a:latin typeface="Hiragino Maru Gothic ProN W4" panose="020F0400000000000000" pitchFamily="34" charset="-128"/>
              <a:ea typeface="Hiragino Maru Gothic ProN W4" panose="020F0400000000000000" pitchFamily="34" charset="-128"/>
            </a:endParaRPr>
          </a:p>
        </p:txBody>
      </p:sp>
      <p:sp>
        <p:nvSpPr>
          <p:cNvPr id="3" name="四角形">
            <a:extLst>
              <a:ext uri="{FF2B5EF4-FFF2-40B4-BE49-F238E27FC236}">
                <a16:creationId xmlns:a16="http://schemas.microsoft.com/office/drawing/2014/main" id="{02CB7C5B-4A54-D149-976C-CF04CFA2E0F3}"/>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6" name="次元削減の例：主成分分析">
            <a:extLst>
              <a:ext uri="{FF2B5EF4-FFF2-40B4-BE49-F238E27FC236}">
                <a16:creationId xmlns:a16="http://schemas.microsoft.com/office/drawing/2014/main" id="{B61B55AF-ABFE-6852-434B-7776F8BDB6DC}"/>
              </a:ext>
            </a:extLst>
          </p:cNvPr>
          <p:cNvSpPr txBox="1"/>
          <p:nvPr/>
        </p:nvSpPr>
        <p:spPr>
          <a:xfrm>
            <a:off x="3287538" y="167033"/>
            <a:ext cx="5616922"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のデータでやってみよう</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58B4FEA-7725-B1CE-A4C5-D2BEDA83F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02" y="1701467"/>
            <a:ext cx="10903394" cy="1503598"/>
          </a:xfrm>
          <a:prstGeom prst="rect">
            <a:avLst/>
          </a:prstGeom>
        </p:spPr>
      </p:pic>
      <p:pic>
        <p:nvPicPr>
          <p:cNvPr id="10" name="図 9"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6BD28D3-7030-2AB6-C3A8-DBAC21325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02" y="4333399"/>
            <a:ext cx="4355975" cy="2357568"/>
          </a:xfrm>
          <a:prstGeom prst="rect">
            <a:avLst/>
          </a:prstGeom>
        </p:spPr>
      </p:pic>
      <p:sp>
        <p:nvSpPr>
          <p:cNvPr id="11" name="テキスト ボックス 10">
            <a:extLst>
              <a:ext uri="{FF2B5EF4-FFF2-40B4-BE49-F238E27FC236}">
                <a16:creationId xmlns:a16="http://schemas.microsoft.com/office/drawing/2014/main" id="{8A0360C8-C9F4-8673-9887-FE9D7188B16B}"/>
              </a:ext>
            </a:extLst>
          </p:cNvPr>
          <p:cNvSpPr txBox="1"/>
          <p:nvPr/>
        </p:nvSpPr>
        <p:spPr>
          <a:xfrm>
            <a:off x="1278543" y="3237437"/>
            <a:ext cx="10116461" cy="830997"/>
          </a:xfrm>
          <a:prstGeom prst="rect">
            <a:avLst/>
          </a:prstGeom>
          <a:noFill/>
        </p:spPr>
        <p:txBody>
          <a:bodyPr wrap="square">
            <a:spAutoFit/>
          </a:bodyPr>
          <a:lstStyle/>
          <a:p>
            <a:r>
              <a:rPr lang="ja-JP" altLang="en-US" sz="2400" dirty="0" err="1">
                <a:latin typeface="Hiragino Maru Gothic ProN W4" panose="020F0400000000000000" pitchFamily="34" charset="-128"/>
                <a:ea typeface="Hiragino Maru Gothic ProN W4" panose="020F0400000000000000" pitchFamily="34" charset="-128"/>
              </a:rPr>
              <a:t>教師なし機械学習なので、</a:t>
            </a:r>
            <a:r>
              <a:rPr lang="en-US" altLang="ja-JP" sz="2400" dirty="0" err="1">
                <a:latin typeface="Hiragino Maru Gothic ProN W4" panose="020F0400000000000000" pitchFamily="34" charset="-128"/>
                <a:ea typeface="Hiragino Maru Gothic ProN W4" panose="020F0400000000000000" pitchFamily="34" charset="-128"/>
              </a:rPr>
              <a:t>x_train</a:t>
            </a:r>
            <a:r>
              <a:rPr lang="ja-JP" altLang="en-US" sz="2400" dirty="0" err="1">
                <a:latin typeface="Hiragino Maru Gothic ProN W4" panose="020F0400000000000000" pitchFamily="34" charset="-128"/>
                <a:ea typeface="Hiragino Maru Gothic ProN W4" panose="020F0400000000000000" pitchFamily="34" charset="-128"/>
              </a:rPr>
              <a:t>しか使わない。</a:t>
            </a:r>
            <a:endParaRPr lang="en-US" altLang="ja-JP" sz="2400" dirty="0" err="1">
              <a:latin typeface="Hiragino Maru Gothic ProN W4" panose="020F0400000000000000" pitchFamily="34" charset="-128"/>
              <a:ea typeface="Hiragino Maru Gothic ProN W4" panose="020F0400000000000000" pitchFamily="34" charset="-128"/>
            </a:endParaRPr>
          </a:p>
          <a:p>
            <a:r>
              <a:rPr lang="en-US" altLang="ja-JP" sz="2400" dirty="0" err="1">
                <a:latin typeface="Hiragino Maru Gothic ProN W4" panose="020F0400000000000000" pitchFamily="34" charset="-128"/>
                <a:ea typeface="Hiragino Maru Gothic ProN W4" panose="020F0400000000000000" pitchFamily="34" charset="-128"/>
              </a:rPr>
              <a:t>x_train</a:t>
            </a:r>
            <a:r>
              <a:rPr lang="ja-JP" altLang="en-US" sz="2400" dirty="0">
                <a:latin typeface="Hiragino Maru Gothic ProN W4" panose="020F0400000000000000" pitchFamily="34" charset="-128"/>
                <a:ea typeface="Hiragino Maru Gothic ProN W4" panose="020F0400000000000000" pitchFamily="34" charset="-128"/>
              </a:rPr>
              <a:t>のデータ</a:t>
            </a:r>
            <a:r>
              <a:rPr lang="en-US" altLang="ja-JP" sz="2400" dirty="0">
                <a:latin typeface="Hiragino Maru Gothic ProN W4" panose="020F0400000000000000" pitchFamily="34" charset="-128"/>
                <a:ea typeface="Hiragino Maru Gothic ProN W4" panose="020F0400000000000000" pitchFamily="34" charset="-128"/>
              </a:rPr>
              <a:t>(60000,28,28)</a:t>
            </a:r>
            <a:r>
              <a:rPr lang="ja-JP" altLang="en-US" sz="2400" dirty="0">
                <a:latin typeface="Hiragino Maru Gothic ProN W4" panose="020F0400000000000000" pitchFamily="34" charset="-128"/>
                <a:ea typeface="Hiragino Maru Gothic ProN W4" panose="020F0400000000000000" pitchFamily="34" charset="-128"/>
              </a:rPr>
              <a:t>を</a:t>
            </a:r>
            <a:r>
              <a:rPr lang="en-US" altLang="ja-JP" sz="2400" dirty="0">
                <a:latin typeface="Hiragino Maru Gothic ProN W4" panose="020F0400000000000000" pitchFamily="34" charset="-128"/>
                <a:ea typeface="Hiragino Maru Gothic ProN W4" panose="020F0400000000000000" pitchFamily="34" charset="-128"/>
              </a:rPr>
              <a:t>(60000,784)</a:t>
            </a:r>
            <a:r>
              <a:rPr lang="ja-JP" altLang="en-US" sz="2400" dirty="0">
                <a:latin typeface="Hiragino Maru Gothic ProN W4" panose="020F0400000000000000" pitchFamily="34" charset="-128"/>
                <a:ea typeface="Hiragino Maru Gothic ProN W4" panose="020F0400000000000000" pitchFamily="34" charset="-128"/>
              </a:rPr>
              <a:t>に変換</a:t>
            </a:r>
          </a:p>
        </p:txBody>
      </p:sp>
    </p:spTree>
    <p:extLst>
      <p:ext uri="{BB962C8B-B14F-4D97-AF65-F5344CB8AC3E}">
        <p14:creationId xmlns:p14="http://schemas.microsoft.com/office/powerpoint/2010/main" val="317136584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C5A7-6849-CC99-A484-9C9C3C99F4B2}"/>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1624279-D3A5-E4A5-554C-B3C45425AF8E}"/>
              </a:ext>
            </a:extLst>
          </p:cNvPr>
          <p:cNvSpPr txBox="1"/>
          <p:nvPr/>
        </p:nvSpPr>
        <p:spPr>
          <a:xfrm>
            <a:off x="4984340" y="1418254"/>
            <a:ext cx="6207319"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data</a:t>
            </a:r>
            <a:r>
              <a:rPr lang="en-US" altLang="ja-JP" sz="2400" dirty="0">
                <a:latin typeface="Hiragino Maru Gothic ProN W4" panose="020F0400000000000000" pitchFamily="34" charset="-128"/>
                <a:ea typeface="Hiragino Maru Gothic ProN W4" panose="020F0400000000000000" pitchFamily="34" charset="-128"/>
              </a:rPr>
              <a:t>(60000,784)</a:t>
            </a:r>
            <a:r>
              <a:rPr lang="ja-JP" altLang="en-US" sz="2400" dirty="0">
                <a:latin typeface="Hiragino Maru Gothic ProN W4" panose="020F0400000000000000" pitchFamily="34" charset="-128"/>
                <a:ea typeface="Hiragino Maru Gothic ProN W4" panose="020F0400000000000000" pitchFamily="34" charset="-128"/>
              </a:rPr>
              <a:t>の先頭</a:t>
            </a:r>
            <a:r>
              <a:rPr lang="en-US" altLang="ja-JP" sz="2400" dirty="0">
                <a:latin typeface="Hiragino Maru Gothic ProN W4" panose="020F0400000000000000" pitchFamily="34" charset="-128"/>
                <a:ea typeface="Hiragino Maru Gothic ProN W4" panose="020F0400000000000000" pitchFamily="34" charset="-128"/>
              </a:rPr>
              <a:t>200</a:t>
            </a:r>
            <a:r>
              <a:rPr lang="ja-JP" altLang="en-US" sz="2400" dirty="0">
                <a:latin typeface="Hiragino Maru Gothic ProN W4" panose="020F0400000000000000" pitchFamily="34" charset="-128"/>
                <a:ea typeface="Hiragino Maru Gothic ProN W4" panose="020F0400000000000000" pitchFamily="34" charset="-128"/>
              </a:rPr>
              <a:t>個を取り出す</a:t>
            </a:r>
          </a:p>
        </p:txBody>
      </p:sp>
      <p:sp>
        <p:nvSpPr>
          <p:cNvPr id="3" name="四角形">
            <a:extLst>
              <a:ext uri="{FF2B5EF4-FFF2-40B4-BE49-F238E27FC236}">
                <a16:creationId xmlns:a16="http://schemas.microsoft.com/office/drawing/2014/main" id="{B990AC0F-7D26-09E2-6C10-4281EBA94EC5}"/>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6" name="次元削減の例：主成分分析">
            <a:extLst>
              <a:ext uri="{FF2B5EF4-FFF2-40B4-BE49-F238E27FC236}">
                <a16:creationId xmlns:a16="http://schemas.microsoft.com/office/drawing/2014/main" id="{5CB931B0-CE17-8246-750F-8298D7F19377}"/>
              </a:ext>
            </a:extLst>
          </p:cNvPr>
          <p:cNvSpPr txBox="1"/>
          <p:nvPr/>
        </p:nvSpPr>
        <p:spPr>
          <a:xfrm>
            <a:off x="3287538" y="167033"/>
            <a:ext cx="5616922"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のデータでやってみよう</a:t>
            </a:r>
          </a:p>
        </p:txBody>
      </p:sp>
      <p:sp>
        <p:nvSpPr>
          <p:cNvPr id="4" name="正方形/長方形 3">
            <a:extLst>
              <a:ext uri="{FF2B5EF4-FFF2-40B4-BE49-F238E27FC236}">
                <a16:creationId xmlns:a16="http://schemas.microsoft.com/office/drawing/2014/main" id="{29D14C4A-F8BA-CC74-E911-9CFEADFF768D}"/>
              </a:ext>
            </a:extLst>
          </p:cNvPr>
          <p:cNvSpPr/>
          <p:nvPr/>
        </p:nvSpPr>
        <p:spPr>
          <a:xfrm>
            <a:off x="514846" y="3995531"/>
            <a:ext cx="1068125" cy="954157"/>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E6AF110-4A84-752C-8969-3E323684CF0B}"/>
              </a:ext>
            </a:extLst>
          </p:cNvPr>
          <p:cNvSpPr/>
          <p:nvPr/>
        </p:nvSpPr>
        <p:spPr>
          <a:xfrm>
            <a:off x="701040" y="4146339"/>
            <a:ext cx="1068125" cy="954157"/>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BD2A5D6-EB53-9A13-8F28-0CF534A9BEA4}"/>
              </a:ext>
            </a:extLst>
          </p:cNvPr>
          <p:cNvSpPr/>
          <p:nvPr/>
        </p:nvSpPr>
        <p:spPr>
          <a:xfrm>
            <a:off x="853440" y="4298739"/>
            <a:ext cx="1068125" cy="954157"/>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A66D4DD-DC76-07ED-6DA5-1F45119F0606}"/>
              </a:ext>
            </a:extLst>
          </p:cNvPr>
          <p:cNvSpPr/>
          <p:nvPr/>
        </p:nvSpPr>
        <p:spPr>
          <a:xfrm>
            <a:off x="1158240" y="4603539"/>
            <a:ext cx="1068125" cy="954157"/>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A4B82E8-A6EB-9086-299A-8AE028DF76CD}"/>
              </a:ext>
            </a:extLst>
          </p:cNvPr>
          <p:cNvSpPr/>
          <p:nvPr/>
        </p:nvSpPr>
        <p:spPr>
          <a:xfrm>
            <a:off x="1310640" y="4755939"/>
            <a:ext cx="1068125" cy="954157"/>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6247E1C-BC97-423C-520E-DC0590885C7C}"/>
              </a:ext>
            </a:extLst>
          </p:cNvPr>
          <p:cNvSpPr/>
          <p:nvPr/>
        </p:nvSpPr>
        <p:spPr>
          <a:xfrm>
            <a:off x="3984212" y="3733800"/>
            <a:ext cx="3372678" cy="216335"/>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206C13C-BF8A-0BD4-E12B-8305E9678578}"/>
              </a:ext>
            </a:extLst>
          </p:cNvPr>
          <p:cNvSpPr/>
          <p:nvPr/>
        </p:nvSpPr>
        <p:spPr>
          <a:xfrm>
            <a:off x="3990174" y="4131494"/>
            <a:ext cx="3366716" cy="216335"/>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75328EF-AB53-AD6B-3AC0-0D14FD190A5A}"/>
              </a:ext>
            </a:extLst>
          </p:cNvPr>
          <p:cNvSpPr/>
          <p:nvPr/>
        </p:nvSpPr>
        <p:spPr>
          <a:xfrm>
            <a:off x="3984212" y="5060739"/>
            <a:ext cx="3366716" cy="216336"/>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8E85672-C512-DD74-7360-E34E4FD5ACD5}"/>
              </a:ext>
            </a:extLst>
          </p:cNvPr>
          <p:cNvSpPr/>
          <p:nvPr/>
        </p:nvSpPr>
        <p:spPr>
          <a:xfrm flipH="1">
            <a:off x="3984212" y="5512906"/>
            <a:ext cx="3366716" cy="216337"/>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E5B74F26-15CF-40B4-A7F3-36294A7CEB8A}"/>
              </a:ext>
            </a:extLst>
          </p:cNvPr>
          <p:cNvSpPr/>
          <p:nvPr/>
        </p:nvSpPr>
        <p:spPr>
          <a:xfrm>
            <a:off x="3984212" y="6041610"/>
            <a:ext cx="3366716" cy="216337"/>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89432584-A945-A4BC-68FF-C40B23218834}"/>
              </a:ext>
            </a:extLst>
          </p:cNvPr>
          <p:cNvSpPr/>
          <p:nvPr/>
        </p:nvSpPr>
        <p:spPr>
          <a:xfrm>
            <a:off x="2787205" y="4405286"/>
            <a:ext cx="450293" cy="414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C04E2B39-FF59-45A8-7CFD-63852EA769CF}"/>
              </a:ext>
            </a:extLst>
          </p:cNvPr>
          <p:cNvSpPr txBox="1"/>
          <p:nvPr/>
        </p:nvSpPr>
        <p:spPr>
          <a:xfrm>
            <a:off x="5402858" y="4351025"/>
            <a:ext cx="1213392" cy="523220"/>
          </a:xfrm>
          <a:prstGeom prst="rect">
            <a:avLst/>
          </a:prstGeom>
          <a:noFill/>
        </p:spPr>
        <p:txBody>
          <a:bodyPr wrap="square">
            <a:spAutoFit/>
          </a:bodyPr>
          <a:lstStyle/>
          <a:p>
            <a:r>
              <a:rPr lang="en-US" altLang="ja-JP" sz="2800" dirty="0">
                <a:latin typeface="Hiragino Maru Gothic ProN W4" panose="020F0400000000000000" pitchFamily="34" charset="-128"/>
                <a:ea typeface="Hiragino Maru Gothic ProN W4" panose="020F0400000000000000" pitchFamily="34" charset="-128"/>
              </a:rPr>
              <a:t>...</a:t>
            </a:r>
            <a:endParaRPr lang="ja-JP" altLang="en-US" sz="2800" dirty="0">
              <a:latin typeface="Hiragino Maru Gothic ProN W4" panose="020F0400000000000000" pitchFamily="34" charset="-128"/>
              <a:ea typeface="Hiragino Maru Gothic ProN W4" panose="020F0400000000000000" pitchFamily="34" charset="-128"/>
            </a:endParaRPr>
          </a:p>
        </p:txBody>
      </p:sp>
      <p:sp>
        <p:nvSpPr>
          <p:cNvPr id="22" name="正方形/長方形 21">
            <a:extLst>
              <a:ext uri="{FF2B5EF4-FFF2-40B4-BE49-F238E27FC236}">
                <a16:creationId xmlns:a16="http://schemas.microsoft.com/office/drawing/2014/main" id="{BE98E917-46AF-6266-BFF6-6C315B6140EE}"/>
              </a:ext>
            </a:extLst>
          </p:cNvPr>
          <p:cNvSpPr/>
          <p:nvPr/>
        </p:nvSpPr>
        <p:spPr>
          <a:xfrm>
            <a:off x="8603324" y="3723349"/>
            <a:ext cx="3372678" cy="216335"/>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DD23853-8592-88EA-7252-8D6E851A5603}"/>
              </a:ext>
            </a:extLst>
          </p:cNvPr>
          <p:cNvSpPr/>
          <p:nvPr/>
        </p:nvSpPr>
        <p:spPr>
          <a:xfrm>
            <a:off x="8609286" y="4121043"/>
            <a:ext cx="3366716" cy="216335"/>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B91B6D2E-FC50-69A9-BF13-DF6860F77975}"/>
              </a:ext>
            </a:extLst>
          </p:cNvPr>
          <p:cNvSpPr/>
          <p:nvPr/>
        </p:nvSpPr>
        <p:spPr>
          <a:xfrm>
            <a:off x="8603324" y="5050288"/>
            <a:ext cx="3366716" cy="216336"/>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3547B22-2EE3-49BD-3F53-5E54303C92C9}"/>
              </a:ext>
            </a:extLst>
          </p:cNvPr>
          <p:cNvSpPr txBox="1"/>
          <p:nvPr/>
        </p:nvSpPr>
        <p:spPr>
          <a:xfrm>
            <a:off x="10021970" y="4340574"/>
            <a:ext cx="1213392" cy="523220"/>
          </a:xfrm>
          <a:prstGeom prst="rect">
            <a:avLst/>
          </a:prstGeom>
          <a:noFill/>
        </p:spPr>
        <p:txBody>
          <a:bodyPr wrap="square">
            <a:spAutoFit/>
          </a:bodyPr>
          <a:lstStyle/>
          <a:p>
            <a:r>
              <a:rPr lang="en-US" altLang="ja-JP" sz="2800" dirty="0">
                <a:latin typeface="Hiragino Maru Gothic ProN W4" panose="020F0400000000000000" pitchFamily="34" charset="-128"/>
                <a:ea typeface="Hiragino Maru Gothic ProN W4" panose="020F0400000000000000" pitchFamily="34" charset="-128"/>
              </a:rPr>
              <a:t>...</a:t>
            </a:r>
            <a:endParaRPr lang="ja-JP" altLang="en-US" sz="2800" dirty="0">
              <a:latin typeface="Hiragino Maru Gothic ProN W4" panose="020F0400000000000000" pitchFamily="34" charset="-128"/>
              <a:ea typeface="Hiragino Maru Gothic ProN W4" panose="020F0400000000000000" pitchFamily="34" charset="-128"/>
            </a:endParaRPr>
          </a:p>
        </p:txBody>
      </p:sp>
      <p:pic>
        <p:nvPicPr>
          <p:cNvPr id="29" name="図 28" descr="グラフィカル ユーザー インターフェイス, テキスト, アプリケーション&#10;&#10;自動的に生成された説明">
            <a:extLst>
              <a:ext uri="{FF2B5EF4-FFF2-40B4-BE49-F238E27FC236}">
                <a16:creationId xmlns:a16="http://schemas.microsoft.com/office/drawing/2014/main" id="{256AE25B-5D05-B6A1-08DC-767C0D95F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65" y="1397435"/>
            <a:ext cx="3657600" cy="1600200"/>
          </a:xfrm>
          <a:prstGeom prst="rect">
            <a:avLst/>
          </a:prstGeom>
          <a:ln>
            <a:solidFill>
              <a:schemeClr val="tx1"/>
            </a:solidFill>
          </a:ln>
        </p:spPr>
      </p:pic>
      <p:cxnSp>
        <p:nvCxnSpPr>
          <p:cNvPr id="31" name="直線コネクタ 30">
            <a:extLst>
              <a:ext uri="{FF2B5EF4-FFF2-40B4-BE49-F238E27FC236}">
                <a16:creationId xmlns:a16="http://schemas.microsoft.com/office/drawing/2014/main" id="{95DF1D65-D780-101E-8812-1475FD6BE9F0}"/>
              </a:ext>
            </a:extLst>
          </p:cNvPr>
          <p:cNvCxnSpPr/>
          <p:nvPr/>
        </p:nvCxnSpPr>
        <p:spPr>
          <a:xfrm>
            <a:off x="514846" y="3995531"/>
            <a:ext cx="795794" cy="76040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BF58438A-C80F-CE0D-D826-9ADBFADBA013}"/>
              </a:ext>
            </a:extLst>
          </p:cNvPr>
          <p:cNvCxnSpPr/>
          <p:nvPr/>
        </p:nvCxnSpPr>
        <p:spPr>
          <a:xfrm>
            <a:off x="1585631" y="3987018"/>
            <a:ext cx="795794" cy="76040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EB36BA74-B35E-0E39-6898-0D41FB8F3877}"/>
              </a:ext>
            </a:extLst>
          </p:cNvPr>
          <p:cNvCxnSpPr/>
          <p:nvPr/>
        </p:nvCxnSpPr>
        <p:spPr>
          <a:xfrm>
            <a:off x="516469" y="4954709"/>
            <a:ext cx="795794" cy="76040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4" name="テキスト ボックス 33">
            <a:extLst>
              <a:ext uri="{FF2B5EF4-FFF2-40B4-BE49-F238E27FC236}">
                <a16:creationId xmlns:a16="http://schemas.microsoft.com/office/drawing/2014/main" id="{57C370C2-260C-048B-8446-CC5676059F3C}"/>
              </a:ext>
            </a:extLst>
          </p:cNvPr>
          <p:cNvSpPr txBox="1"/>
          <p:nvPr/>
        </p:nvSpPr>
        <p:spPr>
          <a:xfrm>
            <a:off x="1668222" y="5697163"/>
            <a:ext cx="354584" cy="276999"/>
          </a:xfrm>
          <a:prstGeom prst="rect">
            <a:avLst/>
          </a:prstGeom>
          <a:noFill/>
        </p:spPr>
        <p:txBody>
          <a:bodyPr wrap="none" rtlCol="0">
            <a:spAutoFit/>
          </a:bodyPr>
          <a:lstStyle/>
          <a:p>
            <a:pPr algn="ctr"/>
            <a:r>
              <a:rPr kumimoji="1" lang="en-US" altLang="ja-JP" sz="1200"/>
              <a:t>28</a:t>
            </a:r>
            <a:endParaRPr kumimoji="1" lang="ja-JP" altLang="en-US" sz="1200"/>
          </a:p>
        </p:txBody>
      </p:sp>
      <p:sp>
        <p:nvSpPr>
          <p:cNvPr id="35" name="テキスト ボックス 34">
            <a:extLst>
              <a:ext uri="{FF2B5EF4-FFF2-40B4-BE49-F238E27FC236}">
                <a16:creationId xmlns:a16="http://schemas.microsoft.com/office/drawing/2014/main" id="{48FE1FD2-E5D9-C3E8-E66C-2FDD89E1FC70}"/>
              </a:ext>
            </a:extLst>
          </p:cNvPr>
          <p:cNvSpPr txBox="1"/>
          <p:nvPr/>
        </p:nvSpPr>
        <p:spPr>
          <a:xfrm>
            <a:off x="2361152" y="5147444"/>
            <a:ext cx="354584" cy="276999"/>
          </a:xfrm>
          <a:prstGeom prst="rect">
            <a:avLst/>
          </a:prstGeom>
          <a:noFill/>
        </p:spPr>
        <p:txBody>
          <a:bodyPr wrap="none" rtlCol="0">
            <a:spAutoFit/>
          </a:bodyPr>
          <a:lstStyle/>
          <a:p>
            <a:pPr algn="ctr"/>
            <a:r>
              <a:rPr kumimoji="1" lang="en-US" altLang="ja-JP" sz="1200"/>
              <a:t>28</a:t>
            </a:r>
            <a:endParaRPr kumimoji="1" lang="ja-JP" altLang="en-US" sz="1200"/>
          </a:p>
        </p:txBody>
      </p:sp>
      <p:sp>
        <p:nvSpPr>
          <p:cNvPr id="36" name="テキスト ボックス 35">
            <a:extLst>
              <a:ext uri="{FF2B5EF4-FFF2-40B4-BE49-F238E27FC236}">
                <a16:creationId xmlns:a16="http://schemas.microsoft.com/office/drawing/2014/main" id="{880F349D-5BDC-92CB-B6C3-CBF3EB99E85B}"/>
              </a:ext>
            </a:extLst>
          </p:cNvPr>
          <p:cNvSpPr txBox="1"/>
          <p:nvPr/>
        </p:nvSpPr>
        <p:spPr>
          <a:xfrm>
            <a:off x="142828" y="5443602"/>
            <a:ext cx="609462" cy="276999"/>
          </a:xfrm>
          <a:prstGeom prst="rect">
            <a:avLst/>
          </a:prstGeom>
          <a:noFill/>
        </p:spPr>
        <p:txBody>
          <a:bodyPr wrap="none" rtlCol="0">
            <a:spAutoFit/>
          </a:bodyPr>
          <a:lstStyle/>
          <a:p>
            <a:pPr algn="ctr"/>
            <a:r>
              <a:rPr kumimoji="1" lang="en-US" altLang="ja-JP" sz="1200"/>
              <a:t>60000</a:t>
            </a:r>
            <a:endParaRPr kumimoji="1" lang="ja-JP" altLang="en-US" sz="1200"/>
          </a:p>
        </p:txBody>
      </p:sp>
      <p:sp>
        <p:nvSpPr>
          <p:cNvPr id="37" name="左中かっこ 36">
            <a:extLst>
              <a:ext uri="{FF2B5EF4-FFF2-40B4-BE49-F238E27FC236}">
                <a16:creationId xmlns:a16="http://schemas.microsoft.com/office/drawing/2014/main" id="{657F7966-4D62-CEEB-EE6E-D836F9630233}"/>
              </a:ext>
            </a:extLst>
          </p:cNvPr>
          <p:cNvSpPr/>
          <p:nvPr/>
        </p:nvSpPr>
        <p:spPr>
          <a:xfrm rot="18842726">
            <a:off x="695243" y="4889628"/>
            <a:ext cx="212286" cy="110501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DEB739B-7756-E32E-6E6A-A56C4F5E524D}"/>
              </a:ext>
            </a:extLst>
          </p:cNvPr>
          <p:cNvSpPr txBox="1"/>
          <p:nvPr/>
        </p:nvSpPr>
        <p:spPr>
          <a:xfrm>
            <a:off x="3142048" y="4861067"/>
            <a:ext cx="681598" cy="307777"/>
          </a:xfrm>
          <a:prstGeom prst="rect">
            <a:avLst/>
          </a:prstGeom>
          <a:noFill/>
        </p:spPr>
        <p:txBody>
          <a:bodyPr wrap="none" rtlCol="0">
            <a:spAutoFit/>
          </a:bodyPr>
          <a:lstStyle/>
          <a:p>
            <a:pPr algn="ctr"/>
            <a:r>
              <a:rPr kumimoji="1" lang="en-US" altLang="ja-JP" sz="1400"/>
              <a:t>60000</a:t>
            </a:r>
            <a:endParaRPr kumimoji="1" lang="ja-JP" altLang="en-US" sz="1400"/>
          </a:p>
        </p:txBody>
      </p:sp>
      <p:sp>
        <p:nvSpPr>
          <p:cNvPr id="39" name="左中かっこ 38">
            <a:extLst>
              <a:ext uri="{FF2B5EF4-FFF2-40B4-BE49-F238E27FC236}">
                <a16:creationId xmlns:a16="http://schemas.microsoft.com/office/drawing/2014/main" id="{A924E5FD-C808-356A-9707-AE65DBD97FAB}"/>
              </a:ext>
            </a:extLst>
          </p:cNvPr>
          <p:cNvSpPr/>
          <p:nvPr/>
        </p:nvSpPr>
        <p:spPr>
          <a:xfrm>
            <a:off x="3754308" y="3684704"/>
            <a:ext cx="218656" cy="2621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0" name="右矢印 39">
            <a:extLst>
              <a:ext uri="{FF2B5EF4-FFF2-40B4-BE49-F238E27FC236}">
                <a16:creationId xmlns:a16="http://schemas.microsoft.com/office/drawing/2014/main" id="{16E54B69-69EF-35A7-9541-05BB53AEE9C7}"/>
              </a:ext>
            </a:extLst>
          </p:cNvPr>
          <p:cNvSpPr/>
          <p:nvPr/>
        </p:nvSpPr>
        <p:spPr>
          <a:xfrm>
            <a:off x="7516704" y="4418842"/>
            <a:ext cx="450293" cy="414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E15C0B2-BCC5-7681-48B2-AF06D4F3F8B4}"/>
              </a:ext>
            </a:extLst>
          </p:cNvPr>
          <p:cNvSpPr txBox="1"/>
          <p:nvPr/>
        </p:nvSpPr>
        <p:spPr>
          <a:xfrm>
            <a:off x="4927624" y="3320115"/>
            <a:ext cx="1479893" cy="369332"/>
          </a:xfrm>
          <a:prstGeom prst="rect">
            <a:avLst/>
          </a:prstGeom>
          <a:noFill/>
        </p:spPr>
        <p:txBody>
          <a:bodyPr wrap="none" rtlCol="0">
            <a:spAutoFit/>
          </a:bodyPr>
          <a:lstStyle/>
          <a:p>
            <a:pPr algn="ctr"/>
            <a:r>
              <a:rPr kumimoji="1" lang="en-US" altLang="ja-JP"/>
              <a:t>28×28=784</a:t>
            </a:r>
            <a:endParaRPr kumimoji="1" lang="ja-JP" altLang="en-US"/>
          </a:p>
        </p:txBody>
      </p:sp>
      <p:sp>
        <p:nvSpPr>
          <p:cNvPr id="42" name="テキスト ボックス 41">
            <a:extLst>
              <a:ext uri="{FF2B5EF4-FFF2-40B4-BE49-F238E27FC236}">
                <a16:creationId xmlns:a16="http://schemas.microsoft.com/office/drawing/2014/main" id="{B4149450-20AE-247B-8F7B-6CDC836514B1}"/>
              </a:ext>
            </a:extLst>
          </p:cNvPr>
          <p:cNvSpPr txBox="1"/>
          <p:nvPr/>
        </p:nvSpPr>
        <p:spPr>
          <a:xfrm>
            <a:off x="7884691" y="4276418"/>
            <a:ext cx="526106" cy="338554"/>
          </a:xfrm>
          <a:prstGeom prst="rect">
            <a:avLst/>
          </a:prstGeom>
          <a:noFill/>
        </p:spPr>
        <p:txBody>
          <a:bodyPr wrap="none" rtlCol="0">
            <a:spAutoFit/>
          </a:bodyPr>
          <a:lstStyle/>
          <a:p>
            <a:pPr algn="ctr"/>
            <a:r>
              <a:rPr kumimoji="1" lang="en-US" altLang="ja-JP" sz="1600"/>
              <a:t>200</a:t>
            </a:r>
            <a:endParaRPr kumimoji="1" lang="ja-JP" altLang="en-US" sz="1600"/>
          </a:p>
        </p:txBody>
      </p:sp>
      <p:sp>
        <p:nvSpPr>
          <p:cNvPr id="43" name="テキスト ボックス 42">
            <a:extLst>
              <a:ext uri="{FF2B5EF4-FFF2-40B4-BE49-F238E27FC236}">
                <a16:creationId xmlns:a16="http://schemas.microsoft.com/office/drawing/2014/main" id="{163700A2-C19D-083F-6DB2-DA1F84FD5925}"/>
              </a:ext>
            </a:extLst>
          </p:cNvPr>
          <p:cNvSpPr txBox="1"/>
          <p:nvPr/>
        </p:nvSpPr>
        <p:spPr>
          <a:xfrm>
            <a:off x="9911713" y="3320115"/>
            <a:ext cx="569388" cy="369332"/>
          </a:xfrm>
          <a:prstGeom prst="rect">
            <a:avLst/>
          </a:prstGeom>
          <a:noFill/>
        </p:spPr>
        <p:txBody>
          <a:bodyPr wrap="none" rtlCol="0">
            <a:spAutoFit/>
          </a:bodyPr>
          <a:lstStyle/>
          <a:p>
            <a:pPr algn="ctr"/>
            <a:r>
              <a:rPr kumimoji="1" lang="en-US" altLang="ja-JP"/>
              <a:t>784</a:t>
            </a:r>
            <a:endParaRPr kumimoji="1" lang="ja-JP" altLang="en-US"/>
          </a:p>
        </p:txBody>
      </p:sp>
      <p:sp>
        <p:nvSpPr>
          <p:cNvPr id="44" name="左中かっこ 43">
            <a:extLst>
              <a:ext uri="{FF2B5EF4-FFF2-40B4-BE49-F238E27FC236}">
                <a16:creationId xmlns:a16="http://schemas.microsoft.com/office/drawing/2014/main" id="{DC555C29-2A34-28DF-B73B-B1ED5EE62A4F}"/>
              </a:ext>
            </a:extLst>
          </p:cNvPr>
          <p:cNvSpPr/>
          <p:nvPr/>
        </p:nvSpPr>
        <p:spPr>
          <a:xfrm>
            <a:off x="8334981" y="3678437"/>
            <a:ext cx="218656" cy="158818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A1883234-647E-5C42-3BF5-D2ABFF3D5EE8}"/>
              </a:ext>
            </a:extLst>
          </p:cNvPr>
          <p:cNvSpPr txBox="1"/>
          <p:nvPr/>
        </p:nvSpPr>
        <p:spPr>
          <a:xfrm>
            <a:off x="4798263" y="6387679"/>
            <a:ext cx="1738614" cy="369332"/>
          </a:xfrm>
          <a:prstGeom prst="rect">
            <a:avLst/>
          </a:prstGeom>
          <a:noFill/>
        </p:spPr>
        <p:txBody>
          <a:bodyPr wrap="square">
            <a:spAutoFit/>
          </a:bodyPr>
          <a:lstStyle/>
          <a:p>
            <a:pPr algn="ctr"/>
            <a:r>
              <a:rPr lang="en-US" altLang="ja-JP" sz="1800" dirty="0">
                <a:latin typeface="Hiragino Maru Gothic ProN W4" panose="020F0400000000000000" pitchFamily="34" charset="-128"/>
                <a:ea typeface="Hiragino Maru Gothic ProN W4" panose="020F0400000000000000" pitchFamily="34" charset="-128"/>
              </a:rPr>
              <a:t>(60000,784)</a:t>
            </a:r>
            <a:endParaRPr lang="ja-JP" altLang="en-US"/>
          </a:p>
        </p:txBody>
      </p:sp>
      <p:sp>
        <p:nvSpPr>
          <p:cNvPr id="47" name="テキスト ボックス 46">
            <a:extLst>
              <a:ext uri="{FF2B5EF4-FFF2-40B4-BE49-F238E27FC236}">
                <a16:creationId xmlns:a16="http://schemas.microsoft.com/office/drawing/2014/main" id="{0412C251-68EE-045C-2D86-D8C29AB95D4D}"/>
              </a:ext>
            </a:extLst>
          </p:cNvPr>
          <p:cNvSpPr txBox="1"/>
          <p:nvPr/>
        </p:nvSpPr>
        <p:spPr>
          <a:xfrm>
            <a:off x="549964" y="6355462"/>
            <a:ext cx="1929075" cy="369332"/>
          </a:xfrm>
          <a:prstGeom prst="rect">
            <a:avLst/>
          </a:prstGeom>
          <a:noFill/>
        </p:spPr>
        <p:txBody>
          <a:bodyPr wrap="square">
            <a:spAutoFit/>
          </a:bodyPr>
          <a:lstStyle/>
          <a:p>
            <a:pPr algn="ctr"/>
            <a:r>
              <a:rPr lang="en-US" altLang="ja-JP" sz="1800" dirty="0">
                <a:latin typeface="Hiragino Maru Gothic ProN W4" panose="020F0400000000000000" pitchFamily="34" charset="-128"/>
                <a:ea typeface="Hiragino Maru Gothic ProN W4" panose="020F0400000000000000" pitchFamily="34" charset="-128"/>
              </a:rPr>
              <a:t>(60000,28,28)</a:t>
            </a:r>
            <a:endParaRPr lang="ja-JP" altLang="en-US"/>
          </a:p>
        </p:txBody>
      </p:sp>
      <p:sp>
        <p:nvSpPr>
          <p:cNvPr id="49" name="テキスト ボックス 48">
            <a:extLst>
              <a:ext uri="{FF2B5EF4-FFF2-40B4-BE49-F238E27FC236}">
                <a16:creationId xmlns:a16="http://schemas.microsoft.com/office/drawing/2014/main" id="{14DC0D49-33FB-C4AC-D8FD-0CA887000C32}"/>
              </a:ext>
            </a:extLst>
          </p:cNvPr>
          <p:cNvSpPr txBox="1"/>
          <p:nvPr/>
        </p:nvSpPr>
        <p:spPr>
          <a:xfrm>
            <a:off x="9327100" y="5557696"/>
            <a:ext cx="1738614" cy="369332"/>
          </a:xfrm>
          <a:prstGeom prst="rect">
            <a:avLst/>
          </a:prstGeom>
          <a:noFill/>
        </p:spPr>
        <p:txBody>
          <a:bodyPr wrap="square">
            <a:spAutoFit/>
          </a:bodyPr>
          <a:lstStyle/>
          <a:p>
            <a:pPr algn="ctr"/>
            <a:r>
              <a:rPr lang="en-US" altLang="ja-JP" sz="1800" dirty="0">
                <a:latin typeface="Hiragino Maru Gothic ProN W4" panose="020F0400000000000000" pitchFamily="34" charset="-128"/>
                <a:ea typeface="Hiragino Maru Gothic ProN W4" panose="020F0400000000000000" pitchFamily="34" charset="-128"/>
              </a:rPr>
              <a:t>(200,784)</a:t>
            </a:r>
            <a:endParaRPr lang="ja-JP" altLang="en-US"/>
          </a:p>
        </p:txBody>
      </p:sp>
    </p:spTree>
    <p:extLst>
      <p:ext uri="{BB962C8B-B14F-4D97-AF65-F5344CB8AC3E}">
        <p14:creationId xmlns:p14="http://schemas.microsoft.com/office/powerpoint/2010/main" val="352852885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1E11E-7B90-33D3-A080-4CFB65541DA0}"/>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972A280F-A48A-F32F-2C1C-710060A47418}"/>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8D134389-6818-D59B-B709-A5413018046B}"/>
              </a:ext>
            </a:extLst>
          </p:cNvPr>
          <p:cNvSpPr txBox="1"/>
          <p:nvPr/>
        </p:nvSpPr>
        <p:spPr>
          <a:xfrm>
            <a:off x="4048163" y="167033"/>
            <a:ext cx="409567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a:t>
            </a:r>
            <a:r>
              <a:rPr lang="en-US" altLang="ja-JP" sz="3200" dirty="0">
                <a:solidFill>
                  <a:schemeClr val="bg1"/>
                </a:solidFill>
                <a:latin typeface="Hiragino Maru Gothic ProN W4" panose="020F0400000000000000" pitchFamily="34" charset="-128"/>
                <a:ea typeface="Hiragino Maru Gothic ProN W4" panose="020F0400000000000000" pitchFamily="34" charset="-128"/>
              </a:rPr>
              <a:t>PCA</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9" name="図 8" descr="グラフ が含まれている画像&#10;&#10;自動的に生成された説明">
            <a:extLst>
              <a:ext uri="{FF2B5EF4-FFF2-40B4-BE49-F238E27FC236}">
                <a16:creationId xmlns:a16="http://schemas.microsoft.com/office/drawing/2014/main" id="{B8B0FB9E-FE75-6FAA-40EC-B26BAFB71239}"/>
              </a:ext>
            </a:extLst>
          </p:cNvPr>
          <p:cNvPicPr>
            <a:picLocks noChangeAspect="1"/>
          </p:cNvPicPr>
          <p:nvPr/>
        </p:nvPicPr>
        <p:blipFill rotWithShape="1">
          <a:blip r:embed="rId2">
            <a:extLst>
              <a:ext uri="{28A0092B-C50C-407E-A947-70E740481C1C}">
                <a14:useLocalDpi xmlns:a14="http://schemas.microsoft.com/office/drawing/2010/main" val="0"/>
              </a:ext>
            </a:extLst>
          </a:blip>
          <a:srcRect t="37851"/>
          <a:stretch/>
        </p:blipFill>
        <p:spPr>
          <a:xfrm>
            <a:off x="161964" y="3138050"/>
            <a:ext cx="4565666" cy="581900"/>
          </a:xfrm>
          <a:prstGeom prst="rect">
            <a:avLst/>
          </a:prstGeom>
          <a:ln>
            <a:solidFill>
              <a:schemeClr val="tx1"/>
            </a:solidFill>
          </a:ln>
        </p:spPr>
      </p:pic>
      <p:pic>
        <p:nvPicPr>
          <p:cNvPr id="11" name="図 10" descr="グラフ, 散布図&#10;&#10;自動的に生成された説明">
            <a:extLst>
              <a:ext uri="{FF2B5EF4-FFF2-40B4-BE49-F238E27FC236}">
                <a16:creationId xmlns:a16="http://schemas.microsoft.com/office/drawing/2014/main" id="{41313A95-81D2-58AE-4889-9C7E558F6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344" y="1238297"/>
            <a:ext cx="6736692" cy="4844451"/>
          </a:xfrm>
          <a:prstGeom prst="rect">
            <a:avLst/>
          </a:prstGeom>
        </p:spPr>
      </p:pic>
      <p:sp>
        <p:nvSpPr>
          <p:cNvPr id="12" name="テキスト ボックス 11">
            <a:extLst>
              <a:ext uri="{FF2B5EF4-FFF2-40B4-BE49-F238E27FC236}">
                <a16:creationId xmlns:a16="http://schemas.microsoft.com/office/drawing/2014/main" id="{6203BCC1-A396-11EB-7A6A-A6215714D462}"/>
              </a:ext>
            </a:extLst>
          </p:cNvPr>
          <p:cNvSpPr txBox="1"/>
          <p:nvPr/>
        </p:nvSpPr>
        <p:spPr>
          <a:xfrm>
            <a:off x="535709" y="4518764"/>
            <a:ext cx="4830146" cy="830997"/>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784</a:t>
            </a:r>
            <a:r>
              <a:rPr lang="ja-JP" altLang="en-US" sz="2400" dirty="0" err="1">
                <a:latin typeface="Hiragino Maru Gothic ProN W4" panose="020F0400000000000000" pitchFamily="34" charset="-128"/>
                <a:ea typeface="Hiragino Maru Gothic ProN W4" panose="020F0400000000000000" pitchFamily="34" charset="-128"/>
              </a:rPr>
              <a:t>次元を</a:t>
            </a:r>
            <a:r>
              <a:rPr lang="en-US" altLang="ja-JP" sz="2400" dirty="0" err="1">
                <a:latin typeface="Hiragino Maru Gothic ProN W4" panose="020F0400000000000000" pitchFamily="34" charset="-128"/>
                <a:ea typeface="Hiragino Maru Gothic ProN W4" panose="020F0400000000000000" pitchFamily="34" charset="-128"/>
              </a:rPr>
              <a:t>2</a:t>
            </a:r>
            <a:r>
              <a:rPr lang="ja-JP" altLang="en-US" sz="2400" dirty="0" err="1">
                <a:latin typeface="Hiragino Maru Gothic ProN W4" panose="020F0400000000000000" pitchFamily="34" charset="-128"/>
                <a:ea typeface="Hiragino Maru Gothic ProN W4" panose="020F0400000000000000" pitchFamily="34" charset="-128"/>
              </a:rPr>
              <a:t>次元に次元削減</a:t>
            </a:r>
            <a:endParaRPr lang="en-US" altLang="ja-JP" sz="2400" dirty="0" err="1">
              <a:latin typeface="Hiragino Maru Gothic ProN W4" panose="020F0400000000000000" pitchFamily="34" charset="-128"/>
              <a:ea typeface="Hiragino Maru Gothic ProN W4" panose="020F0400000000000000" pitchFamily="34" charset="-128"/>
            </a:endParaRPr>
          </a:p>
          <a:p>
            <a:r>
              <a:rPr lang="ja-JP" altLang="en-US" sz="2400" dirty="0" err="1">
                <a:latin typeface="Hiragino Maru Gothic ProN W4" panose="020F0400000000000000" pitchFamily="34" charset="-128"/>
                <a:ea typeface="Hiragino Maru Gothic ProN W4" panose="020F0400000000000000" pitchFamily="34" charset="-128"/>
              </a:rPr>
              <a:t>した先頭</a:t>
            </a:r>
            <a:r>
              <a:rPr lang="en-US" altLang="ja-JP" sz="2400" dirty="0" err="1">
                <a:latin typeface="Hiragino Maru Gothic ProN W4" panose="020F0400000000000000" pitchFamily="34" charset="-128"/>
                <a:ea typeface="Hiragino Maru Gothic ProN W4" panose="020F0400000000000000" pitchFamily="34" charset="-128"/>
              </a:rPr>
              <a:t>200</a:t>
            </a:r>
            <a:r>
              <a:rPr lang="ja-JP" altLang="en-US" sz="2400" dirty="0" err="1">
                <a:latin typeface="Hiragino Maru Gothic ProN W4" panose="020F0400000000000000" pitchFamily="34" charset="-128"/>
                <a:ea typeface="Hiragino Maru Gothic ProN W4" panose="020F0400000000000000" pitchFamily="34" charset="-128"/>
              </a:rPr>
              <a:t>個のデータ</a:t>
            </a:r>
            <a:endParaRPr lang="ja-JP" altLang="en-US" sz="2400" dirty="0">
              <a:latin typeface="Hiragino Maru Gothic ProN W4" panose="020F0400000000000000" pitchFamily="34" charset="-128"/>
              <a:ea typeface="Hiragino Maru Gothic ProN W4" panose="020F0400000000000000" pitchFamily="34" charset="-128"/>
            </a:endParaRPr>
          </a:p>
        </p:txBody>
      </p:sp>
      <p:pic>
        <p:nvPicPr>
          <p:cNvPr id="14" name="図 13" descr="グラフィカル ユーザー インターフェイス, テキスト&#10;&#10;自動的に生成された説明">
            <a:extLst>
              <a:ext uri="{FF2B5EF4-FFF2-40B4-BE49-F238E27FC236}">
                <a16:creationId xmlns:a16="http://schemas.microsoft.com/office/drawing/2014/main" id="{61AA4122-B23F-BB33-6955-7447349C53C6}"/>
              </a:ext>
            </a:extLst>
          </p:cNvPr>
          <p:cNvPicPr>
            <a:picLocks noChangeAspect="1"/>
          </p:cNvPicPr>
          <p:nvPr/>
        </p:nvPicPr>
        <p:blipFill rotWithShape="1">
          <a:blip r:embed="rId4">
            <a:extLst>
              <a:ext uri="{28A0092B-C50C-407E-A947-70E740481C1C}">
                <a14:useLocalDpi xmlns:a14="http://schemas.microsoft.com/office/drawing/2010/main" val="0"/>
              </a:ext>
            </a:extLst>
          </a:blip>
          <a:srcRect t="34384" r="10508"/>
          <a:stretch/>
        </p:blipFill>
        <p:spPr>
          <a:xfrm>
            <a:off x="161964" y="1628318"/>
            <a:ext cx="5131380" cy="794096"/>
          </a:xfrm>
          <a:prstGeom prst="rect">
            <a:avLst/>
          </a:prstGeom>
          <a:ln>
            <a:solidFill>
              <a:schemeClr val="tx1"/>
            </a:solidFill>
          </a:ln>
        </p:spPr>
      </p:pic>
      <p:sp>
        <p:nvSpPr>
          <p:cNvPr id="15" name="テキスト ボックス 14">
            <a:extLst>
              <a:ext uri="{FF2B5EF4-FFF2-40B4-BE49-F238E27FC236}">
                <a16:creationId xmlns:a16="http://schemas.microsoft.com/office/drawing/2014/main" id="{08D640FC-1850-60E3-F3A3-57BB0F412769}"/>
              </a:ext>
            </a:extLst>
          </p:cNvPr>
          <p:cNvSpPr txBox="1"/>
          <p:nvPr/>
        </p:nvSpPr>
        <p:spPr>
          <a:xfrm>
            <a:off x="535709" y="5860522"/>
            <a:ext cx="5054863" cy="461665"/>
          </a:xfrm>
          <a:prstGeom prst="rect">
            <a:avLst/>
          </a:prstGeom>
          <a:noFill/>
        </p:spPr>
        <p:txBody>
          <a:bodyPr wrap="square">
            <a:spAutoFit/>
          </a:bodyPr>
          <a:lstStyle/>
          <a:p>
            <a:r>
              <a:rPr lang="ja-JP" altLang="en-US" sz="2400" dirty="0" err="1">
                <a:latin typeface="Hiragino Maru Gothic ProN W4" panose="020F0400000000000000" pitchFamily="34" charset="-128"/>
                <a:ea typeface="Hiragino Maru Gothic ProN W4" panose="020F0400000000000000" pitchFamily="34" charset="-128"/>
              </a:rPr>
              <a:t>この</a:t>
            </a:r>
            <a:r>
              <a:rPr lang="en-US" altLang="ja-JP" sz="2400" dirty="0" err="1">
                <a:latin typeface="Hiragino Maru Gothic ProN W4" panose="020F0400000000000000" pitchFamily="34" charset="-128"/>
                <a:ea typeface="Hiragino Maru Gothic ProN W4" panose="020F0400000000000000" pitchFamily="34" charset="-128"/>
              </a:rPr>
              <a:t>result</a:t>
            </a:r>
            <a:r>
              <a:rPr lang="ja-JP" altLang="en-US" sz="2400" dirty="0" err="1">
                <a:latin typeface="Hiragino Maru Gothic ProN W4" panose="020F0400000000000000" pitchFamily="34" charset="-128"/>
                <a:ea typeface="Hiragino Maru Gothic ProN W4" panose="020F0400000000000000" pitchFamily="34" charset="-128"/>
              </a:rPr>
              <a:t>もラベルで色分けしたい</a:t>
            </a:r>
            <a:endParaRPr lang="ja-JP" altLang="en-US" sz="2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49012473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a:extLst>
              <a:ext uri="{FF2B5EF4-FFF2-40B4-BE49-F238E27FC236}">
                <a16:creationId xmlns:a16="http://schemas.microsoft.com/office/drawing/2014/main" id="{A5B48ACC-9B20-AB41-F4F6-038A513BE1A2}"/>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E5771097-C652-0C38-43C0-FFFEFC56F1D2}"/>
              </a:ext>
            </a:extLst>
          </p:cNvPr>
          <p:cNvSpPr txBox="1"/>
          <p:nvPr/>
        </p:nvSpPr>
        <p:spPr>
          <a:xfrm>
            <a:off x="4048163" y="167033"/>
            <a:ext cx="409567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a:t>
            </a:r>
            <a:r>
              <a:rPr lang="en-US" altLang="ja-JP" sz="3200" dirty="0">
                <a:solidFill>
                  <a:schemeClr val="bg1"/>
                </a:solidFill>
                <a:latin typeface="Hiragino Maru Gothic ProN W4" panose="020F0400000000000000" pitchFamily="34" charset="-128"/>
                <a:ea typeface="Hiragino Maru Gothic ProN W4" panose="020F0400000000000000" pitchFamily="34" charset="-128"/>
              </a:rPr>
              <a:t>PCA</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C2EC3044-3B0A-B79D-52C3-245BFAADFEE7}"/>
              </a:ext>
            </a:extLst>
          </p:cNvPr>
          <p:cNvSpPr txBox="1"/>
          <p:nvPr/>
        </p:nvSpPr>
        <p:spPr>
          <a:xfrm>
            <a:off x="6153815" y="4708682"/>
            <a:ext cx="4830146" cy="1200329"/>
          </a:xfrm>
          <a:prstGeom prst="rect">
            <a:avLst/>
          </a:prstGeom>
          <a:noFill/>
        </p:spPr>
        <p:txBody>
          <a:bodyPr wrap="square">
            <a:spAutoFit/>
          </a:bodyPr>
          <a:lstStyle/>
          <a:p>
            <a:r>
              <a:rPr lang="ja-JP" altLang="en-US" sz="2400" dirty="0" err="1">
                <a:latin typeface="Hiragino Maru Gothic ProN W4" panose="020F0400000000000000" pitchFamily="34" charset="-128"/>
                <a:ea typeface="Hiragino Maru Gothic ProN W4" panose="020F0400000000000000" pitchFamily="34" charset="-128"/>
              </a:rPr>
              <a:t>先頭</a:t>
            </a:r>
            <a:r>
              <a:rPr lang="en-US" altLang="ja-JP" sz="2400" dirty="0" err="1">
                <a:latin typeface="Hiragino Maru Gothic ProN W4" panose="020F0400000000000000" pitchFamily="34" charset="-128"/>
                <a:ea typeface="Hiragino Maru Gothic ProN W4" panose="020F0400000000000000" pitchFamily="34" charset="-128"/>
              </a:rPr>
              <a:t>200</a:t>
            </a:r>
            <a:r>
              <a:rPr lang="ja-JP" altLang="en-US" sz="2400" dirty="0" err="1">
                <a:latin typeface="Hiragino Maru Gothic ProN W4" panose="020F0400000000000000" pitchFamily="34" charset="-128"/>
                <a:ea typeface="Hiragino Maru Gothic ProN W4" panose="020F0400000000000000" pitchFamily="34" charset="-128"/>
              </a:rPr>
              <a:t>個の正解ラベル</a:t>
            </a:r>
            <a:endParaRPr lang="en-US" altLang="ja-JP" sz="2400" dirty="0" err="1">
              <a:latin typeface="Hiragino Maru Gothic ProN W4" panose="020F0400000000000000" pitchFamily="34" charset="-128"/>
              <a:ea typeface="Hiragino Maru Gothic ProN W4" panose="020F0400000000000000" pitchFamily="34" charset="-128"/>
            </a:endParaRPr>
          </a:p>
          <a:p>
            <a:r>
              <a:rPr lang="en-US" altLang="ja-JP" sz="2400" dirty="0" err="1">
                <a:latin typeface="Hiragino Maru Gothic ProN W4" panose="020F0400000000000000" pitchFamily="34" charset="-128"/>
                <a:ea typeface="Hiragino Maru Gothic ProN W4" panose="020F0400000000000000" pitchFamily="34" charset="-128"/>
              </a:rPr>
              <a:t>(1</a:t>
            </a:r>
            <a:r>
              <a:rPr lang="ja-JP" altLang="en-US" sz="2400" dirty="0" err="1">
                <a:latin typeface="Hiragino Maru Gothic ProN W4" panose="020F0400000000000000" pitchFamily="34" charset="-128"/>
                <a:ea typeface="Hiragino Maru Gothic ProN W4" panose="020F0400000000000000" pitchFamily="34" charset="-128"/>
              </a:rPr>
              <a:t>つ目の画像は</a:t>
            </a:r>
            <a:r>
              <a:rPr lang="en-US" altLang="ja-JP" sz="2400" dirty="0" err="1">
                <a:latin typeface="Hiragino Maru Gothic ProN W4" panose="020F0400000000000000" pitchFamily="34" charset="-128"/>
                <a:ea typeface="Hiragino Maru Gothic ProN W4" panose="020F0400000000000000" pitchFamily="34" charset="-128"/>
              </a:rPr>
              <a:t>5, 2</a:t>
            </a:r>
            <a:r>
              <a:rPr lang="ja-JP" altLang="en-US" sz="2400" dirty="0" err="1">
                <a:latin typeface="Hiragino Maru Gothic ProN W4" panose="020F0400000000000000" pitchFamily="34" charset="-128"/>
                <a:ea typeface="Hiragino Maru Gothic ProN W4" panose="020F0400000000000000" pitchFamily="34" charset="-128"/>
              </a:rPr>
              <a:t>つ目の画像は</a:t>
            </a:r>
            <a:r>
              <a:rPr lang="en-US" altLang="ja-JP" sz="2400" dirty="0" err="1">
                <a:latin typeface="Hiragino Maru Gothic ProN W4" panose="020F0400000000000000" pitchFamily="34" charset="-128"/>
                <a:ea typeface="Hiragino Maru Gothic ProN W4" panose="020F0400000000000000" pitchFamily="34" charset="-128"/>
              </a:rPr>
              <a:t>0, ..., 200</a:t>
            </a:r>
            <a:r>
              <a:rPr lang="ja-JP" altLang="en-US" sz="2400" dirty="0" err="1">
                <a:latin typeface="Hiragino Maru Gothic ProN W4" panose="020F0400000000000000" pitchFamily="34" charset="-128"/>
                <a:ea typeface="Hiragino Maru Gothic ProN W4" panose="020F0400000000000000" pitchFamily="34" charset="-128"/>
              </a:rPr>
              <a:t>個目の画像は</a:t>
            </a:r>
            <a:r>
              <a:rPr lang="en-US" altLang="ja-JP" sz="2400" dirty="0" err="1">
                <a:latin typeface="Hiragino Maru Gothic ProN W4" panose="020F0400000000000000" pitchFamily="34" charset="-128"/>
                <a:ea typeface="Hiragino Maru Gothic ProN W4" panose="020F0400000000000000" pitchFamily="34" charset="-128"/>
              </a:rPr>
              <a:t>2)</a:t>
            </a:r>
            <a:endParaRPr lang="ja-JP" altLang="en-US" sz="2400" dirty="0">
              <a:latin typeface="Hiragino Maru Gothic ProN W4" panose="020F0400000000000000" pitchFamily="34" charset="-128"/>
              <a:ea typeface="Hiragino Maru Gothic ProN W4" panose="020F0400000000000000" pitchFamily="34" charset="-128"/>
            </a:endParaRPr>
          </a:p>
        </p:txBody>
      </p:sp>
      <p:pic>
        <p:nvPicPr>
          <p:cNvPr id="17" name="図 1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22E6ACC5-29DF-FA6F-50CB-8D88C6614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29" y="1191567"/>
            <a:ext cx="4260366" cy="5122013"/>
          </a:xfrm>
          <a:prstGeom prst="rect">
            <a:avLst/>
          </a:prstGeom>
        </p:spPr>
      </p:pic>
      <p:pic>
        <p:nvPicPr>
          <p:cNvPr id="19" name="図 18" descr="カレンダー が含まれている画像&#10;&#10;自動的に生成された説明">
            <a:extLst>
              <a:ext uri="{FF2B5EF4-FFF2-40B4-BE49-F238E27FC236}">
                <a16:creationId xmlns:a16="http://schemas.microsoft.com/office/drawing/2014/main" id="{C59A0600-BFC8-7361-D818-8CD694542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447" y="1754386"/>
            <a:ext cx="6966882" cy="2494039"/>
          </a:xfrm>
          <a:prstGeom prst="rect">
            <a:avLst/>
          </a:prstGeom>
          <a:ln>
            <a:solidFill>
              <a:schemeClr val="tx1"/>
            </a:solidFill>
          </a:ln>
        </p:spPr>
      </p:pic>
    </p:spTree>
    <p:extLst>
      <p:ext uri="{BB962C8B-B14F-4D97-AF65-F5344CB8AC3E}">
        <p14:creationId xmlns:p14="http://schemas.microsoft.com/office/powerpoint/2010/main" val="135926291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BFA1F-2EB4-8069-202E-39028120D0D4}"/>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76C7BAC8-7397-7006-DDE3-EB0D359F9743}"/>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C14A27F6-DE96-C35C-847A-4B21F5D16B17}"/>
              </a:ext>
            </a:extLst>
          </p:cNvPr>
          <p:cNvSpPr txBox="1"/>
          <p:nvPr/>
        </p:nvSpPr>
        <p:spPr>
          <a:xfrm>
            <a:off x="4048163" y="167033"/>
            <a:ext cx="409567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a:t>
            </a:r>
            <a:r>
              <a:rPr lang="en-US" altLang="ja-JP" sz="3200" dirty="0">
                <a:solidFill>
                  <a:schemeClr val="bg1"/>
                </a:solidFill>
                <a:latin typeface="Hiragino Maru Gothic ProN W4" panose="020F0400000000000000" pitchFamily="34" charset="-128"/>
                <a:ea typeface="Hiragino Maru Gothic ProN W4" panose="020F0400000000000000" pitchFamily="34" charset="-128"/>
              </a:rPr>
              <a:t>PCA</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F04DD643-11BD-B0AC-6D81-38D360F68739}"/>
              </a:ext>
            </a:extLst>
          </p:cNvPr>
          <p:cNvSpPr txBox="1"/>
          <p:nvPr/>
        </p:nvSpPr>
        <p:spPr>
          <a:xfrm>
            <a:off x="7508233" y="1408890"/>
            <a:ext cx="4374076" cy="3046988"/>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y200 == 0</a:t>
            </a:r>
          </a:p>
          <a:p>
            <a:r>
              <a:rPr lang="ja-JP" altLang="en-US" sz="2400" dirty="0" err="1">
                <a:latin typeface="Hiragino Maru Gothic ProN W4" panose="020F0400000000000000" pitchFamily="34" charset="-128"/>
                <a:ea typeface="Hiragino Maru Gothic ProN W4" panose="020F0400000000000000" pitchFamily="34" charset="-128"/>
              </a:rPr>
              <a:t>とすると、</a:t>
            </a:r>
            <a:r>
              <a:rPr lang="en-US" altLang="ja-JP" sz="2400" dirty="0" err="1">
                <a:latin typeface="Hiragino Maru Gothic ProN W4" panose="020F0400000000000000" pitchFamily="34" charset="-128"/>
                <a:ea typeface="Hiragino Maru Gothic ProN W4" panose="020F0400000000000000" pitchFamily="34" charset="-128"/>
              </a:rPr>
              <a:t>y200(200</a:t>
            </a:r>
            <a:r>
              <a:rPr lang="ja-JP" altLang="en-US" sz="2400" dirty="0" err="1">
                <a:latin typeface="Hiragino Maru Gothic ProN W4" panose="020F0400000000000000" pitchFamily="34" charset="-128"/>
                <a:ea typeface="Hiragino Maru Gothic ProN W4" panose="020F0400000000000000" pitchFamily="34" charset="-128"/>
              </a:rPr>
              <a:t>個の数字のデータ</a:t>
            </a:r>
            <a:r>
              <a:rPr lang="en-US" altLang="ja-JP" sz="2400" dirty="0" err="1">
                <a:latin typeface="Hiragino Maru Gothic ProN W4" panose="020F0400000000000000" pitchFamily="34" charset="-128"/>
                <a:ea typeface="Hiragino Maru Gothic ProN W4" panose="020F0400000000000000" pitchFamily="34" charset="-128"/>
              </a:rPr>
              <a:t>)</a:t>
            </a:r>
            <a:r>
              <a:rPr lang="ja-JP" altLang="en-US" sz="2400" dirty="0" err="1">
                <a:latin typeface="Hiragino Maru Gothic ProN W4" panose="020F0400000000000000" pitchFamily="34" charset="-128"/>
                <a:ea typeface="Hiragino Maru Gothic ProN W4" panose="020F0400000000000000" pitchFamily="34" charset="-128"/>
              </a:rPr>
              <a:t>のうち、</a:t>
            </a:r>
            <a:endParaRPr lang="en-US" altLang="ja-JP" sz="2400" dirty="0" err="1">
              <a:latin typeface="Hiragino Maru Gothic ProN W4" panose="020F0400000000000000" pitchFamily="34" charset="-128"/>
              <a:ea typeface="Hiragino Maru Gothic ProN W4" panose="020F0400000000000000" pitchFamily="34" charset="-128"/>
            </a:endParaRPr>
          </a:p>
          <a:p>
            <a:endParaRPr lang="en-US" altLang="ja-JP" sz="2400" dirty="0" err="1">
              <a:latin typeface="Hiragino Maru Gothic ProN W4" panose="020F0400000000000000" pitchFamily="34" charset="-128"/>
              <a:ea typeface="Hiragino Maru Gothic ProN W4" panose="020F0400000000000000" pitchFamily="34" charset="-128"/>
            </a:endParaRPr>
          </a:p>
          <a:p>
            <a:r>
              <a:rPr lang="en-US" altLang="ja-JP" sz="2400" dirty="0" err="1">
                <a:latin typeface="Hiragino Maru Gothic ProN W4" panose="020F0400000000000000" pitchFamily="34" charset="-128"/>
                <a:ea typeface="Hiragino Maru Gothic ProN W4" panose="020F0400000000000000" pitchFamily="34" charset="-128"/>
              </a:rPr>
              <a:t>0</a:t>
            </a:r>
            <a:r>
              <a:rPr lang="ja-JP" altLang="en-US" sz="2400" dirty="0" err="1">
                <a:latin typeface="Hiragino Maru Gothic ProN W4" panose="020F0400000000000000" pitchFamily="34" charset="-128"/>
                <a:ea typeface="Hiragino Maru Gothic ProN W4" panose="020F0400000000000000" pitchFamily="34" charset="-128"/>
              </a:rPr>
              <a:t>と等しければ</a:t>
            </a:r>
            <a:r>
              <a:rPr lang="en-US" altLang="ja-JP" sz="2400" dirty="0" err="1">
                <a:latin typeface="Hiragino Maru Gothic ProN W4" panose="020F0400000000000000" pitchFamily="34" charset="-128"/>
                <a:ea typeface="Hiragino Maru Gothic ProN W4" panose="020F0400000000000000" pitchFamily="34" charset="-128"/>
              </a:rPr>
              <a:t>True,</a:t>
            </a:r>
          </a:p>
          <a:p>
            <a:r>
              <a:rPr lang="en-US" altLang="ja-JP" sz="2400" dirty="0">
                <a:latin typeface="Hiragino Maru Gothic ProN W4" panose="020F0400000000000000" pitchFamily="34" charset="-128"/>
                <a:ea typeface="Hiragino Maru Gothic ProN W4" panose="020F0400000000000000" pitchFamily="34" charset="-128"/>
              </a:rPr>
              <a:t>0</a:t>
            </a:r>
            <a:r>
              <a:rPr lang="ja-JP" altLang="en-US" sz="2400" dirty="0">
                <a:latin typeface="Hiragino Maru Gothic ProN W4" panose="020F0400000000000000" pitchFamily="34" charset="-128"/>
                <a:ea typeface="Hiragino Maru Gothic ProN W4" panose="020F0400000000000000" pitchFamily="34" charset="-128"/>
              </a:rPr>
              <a:t>と等しく無ければ</a:t>
            </a:r>
            <a:r>
              <a:rPr lang="en-US" altLang="ja-JP" sz="2400" dirty="0">
                <a:latin typeface="Hiragino Maru Gothic ProN W4" panose="020F0400000000000000" pitchFamily="34" charset="-128"/>
                <a:ea typeface="Hiragino Maru Gothic ProN W4" panose="020F0400000000000000" pitchFamily="34" charset="-128"/>
              </a:rPr>
              <a:t>False</a:t>
            </a:r>
          </a:p>
          <a:p>
            <a:endParaRPr lang="en-US" altLang="ja-JP" sz="2400" dirty="0">
              <a:latin typeface="Hiragino Maru Gothic ProN W4" panose="020F0400000000000000" pitchFamily="34" charset="-128"/>
              <a:ea typeface="Hiragino Maru Gothic ProN W4" panose="020F0400000000000000" pitchFamily="34" charset="-128"/>
            </a:endParaRPr>
          </a:p>
          <a:p>
            <a:r>
              <a:rPr lang="ja-JP" altLang="en-US" sz="2400" dirty="0">
                <a:latin typeface="Hiragino Maru Gothic ProN W4" panose="020F0400000000000000" pitchFamily="34" charset="-128"/>
                <a:ea typeface="Hiragino Maru Gothic ProN W4" panose="020F0400000000000000" pitchFamily="34" charset="-128"/>
              </a:rPr>
              <a:t>が返ってきます</a:t>
            </a:r>
            <a:r>
              <a:rPr lang="en-US" altLang="ja-JP" sz="2400" dirty="0">
                <a:latin typeface="Hiragino Maru Gothic ProN W4" panose="020F0400000000000000" pitchFamily="34" charset="-128"/>
                <a:ea typeface="Hiragino Maru Gothic ProN W4" panose="020F0400000000000000" pitchFamily="34" charset="-128"/>
              </a:rPr>
              <a:t>numpy</a:t>
            </a:r>
            <a:r>
              <a:rPr lang="ja-JP" altLang="en-US" sz="2400" dirty="0">
                <a:latin typeface="Hiragino Maru Gothic ProN W4" panose="020F0400000000000000" pitchFamily="34" charset="-128"/>
                <a:ea typeface="Hiragino Maru Gothic ProN W4" panose="020F0400000000000000" pitchFamily="34" charset="-128"/>
              </a:rPr>
              <a:t>配列</a:t>
            </a:r>
            <a:r>
              <a:rPr lang="en-US" altLang="ja-JP" sz="2400" dirty="0">
                <a:latin typeface="Hiragino Maru Gothic ProN W4" panose="020F0400000000000000" pitchFamily="34" charset="-128"/>
                <a:ea typeface="Hiragino Maru Gothic ProN W4" panose="020F0400000000000000" pitchFamily="34" charset="-128"/>
              </a:rPr>
              <a:t>)</a:t>
            </a:r>
          </a:p>
        </p:txBody>
      </p:sp>
      <p:pic>
        <p:nvPicPr>
          <p:cNvPr id="3" name="図 2" descr="テキスト&#10;&#10;自動的に生成された説明">
            <a:extLst>
              <a:ext uri="{FF2B5EF4-FFF2-40B4-BE49-F238E27FC236}">
                <a16:creationId xmlns:a16="http://schemas.microsoft.com/office/drawing/2014/main" id="{F6E3BC92-BA93-E037-78B5-088E8F7EA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1" y="1239925"/>
            <a:ext cx="6966882" cy="5315589"/>
          </a:xfrm>
          <a:prstGeom prst="rect">
            <a:avLst/>
          </a:prstGeom>
          <a:ln>
            <a:solidFill>
              <a:schemeClr val="tx1"/>
            </a:solidFill>
          </a:ln>
        </p:spPr>
      </p:pic>
      <p:sp>
        <p:nvSpPr>
          <p:cNvPr id="4" name="テキスト ボックス 3">
            <a:extLst>
              <a:ext uri="{FF2B5EF4-FFF2-40B4-BE49-F238E27FC236}">
                <a16:creationId xmlns:a16="http://schemas.microsoft.com/office/drawing/2014/main" id="{757495F3-5845-109B-4D23-37BE35767D10}"/>
              </a:ext>
            </a:extLst>
          </p:cNvPr>
          <p:cNvSpPr txBox="1"/>
          <p:nvPr/>
        </p:nvSpPr>
        <p:spPr>
          <a:xfrm>
            <a:off x="7508233" y="4972670"/>
            <a:ext cx="4374076" cy="1200329"/>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a:t>
            </a:r>
            <a:r>
              <a:rPr lang="ja-JP" altLang="en-US" sz="2400" dirty="0" err="1">
                <a:latin typeface="Hiragino Maru Gothic ProN W4" panose="020F0400000000000000" pitchFamily="34" charset="-128"/>
                <a:ea typeface="Hiragino Maru Gothic ProN W4" panose="020F0400000000000000" pitchFamily="34" charset="-128"/>
              </a:rPr>
              <a:t>等しい、</a:t>
            </a:r>
            <a:r>
              <a:rPr lang="en-US" altLang="ja-JP" sz="2400" dirty="0" err="1">
                <a:latin typeface="Hiragino Maru Gothic ProN W4" panose="020F0400000000000000" pitchFamily="34" charset="-128"/>
                <a:ea typeface="Hiragino Maru Gothic ProN W4" panose="020F0400000000000000" pitchFamily="34" charset="-128"/>
              </a:rPr>
              <a:t>”&gt;”</a:t>
            </a:r>
            <a:r>
              <a:rPr lang="ja-JP" altLang="en-US" sz="2400" dirty="0" err="1">
                <a:latin typeface="Hiragino Maru Gothic ProN W4" panose="020F0400000000000000" pitchFamily="34" charset="-128"/>
                <a:ea typeface="Hiragino Maru Gothic ProN W4" panose="020F0400000000000000" pitchFamily="34" charset="-128"/>
              </a:rPr>
              <a:t>大きい、</a:t>
            </a:r>
            <a:endParaRPr lang="en-US" altLang="ja-JP" sz="2400" dirty="0" err="1">
              <a:latin typeface="Hiragino Maru Gothic ProN W4" panose="020F0400000000000000" pitchFamily="34" charset="-128"/>
              <a:ea typeface="Hiragino Maru Gothic ProN W4" panose="020F0400000000000000" pitchFamily="34" charset="-128"/>
            </a:endParaRPr>
          </a:p>
          <a:p>
            <a:r>
              <a:rPr lang="en-US" altLang="ja-JP" sz="2400" dirty="0" err="1">
                <a:latin typeface="Hiragino Maru Gothic ProN W4" panose="020F0400000000000000" pitchFamily="34" charset="-128"/>
                <a:ea typeface="Hiragino Maru Gothic ProN W4" panose="020F0400000000000000" pitchFamily="34" charset="-128"/>
              </a:rPr>
              <a:t>“&lt;“</a:t>
            </a:r>
            <a:r>
              <a:rPr lang="ja-JP" altLang="en-US" sz="2400" dirty="0" err="1">
                <a:latin typeface="Hiragino Maru Gothic ProN W4" panose="020F0400000000000000" pitchFamily="34" charset="-128"/>
                <a:ea typeface="Hiragino Maru Gothic ProN W4" panose="020F0400000000000000" pitchFamily="34" charset="-128"/>
              </a:rPr>
              <a:t>小さいなどを比較演算子</a:t>
            </a:r>
            <a:endParaRPr lang="en-US" altLang="ja-JP" sz="2400" dirty="0" err="1">
              <a:latin typeface="Hiragino Maru Gothic ProN W4" panose="020F0400000000000000" pitchFamily="34" charset="-128"/>
              <a:ea typeface="Hiragino Maru Gothic ProN W4" panose="020F0400000000000000" pitchFamily="34" charset="-128"/>
            </a:endParaRPr>
          </a:p>
          <a:p>
            <a:r>
              <a:rPr lang="ja-JP" altLang="en-US" sz="2400" dirty="0" err="1">
                <a:latin typeface="Hiragino Maru Gothic ProN W4" panose="020F0400000000000000" pitchFamily="34" charset="-128"/>
                <a:ea typeface="Hiragino Maru Gothic ProN W4" panose="020F0400000000000000" pitchFamily="34" charset="-128"/>
              </a:rPr>
              <a:t>と言います</a:t>
            </a:r>
            <a:endParaRPr lang="en-US" altLang="ja-JP" sz="2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88570900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D380D-4D15-2F64-1A74-9734193FC160}"/>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338BFD9E-F132-54B4-076C-D0C4E5F4F20B}"/>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48B791AF-B1F5-D26A-59CE-4C84331C3842}"/>
              </a:ext>
            </a:extLst>
          </p:cNvPr>
          <p:cNvSpPr txBox="1"/>
          <p:nvPr/>
        </p:nvSpPr>
        <p:spPr>
          <a:xfrm>
            <a:off x="3087972" y="167033"/>
            <a:ext cx="6016071"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numpy</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配列で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True</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だけ抜き出す</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6F4BF441-A7E4-4E87-53BC-02532168F0FC}"/>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0ED0FDF-3D51-F5BF-F360-D6EE92F975F6}"/>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テーブル&#10;&#10;自動的に生成された説明">
            <a:extLst>
              <a:ext uri="{FF2B5EF4-FFF2-40B4-BE49-F238E27FC236}">
                <a16:creationId xmlns:a16="http://schemas.microsoft.com/office/drawing/2014/main" id="{DCA5DEA8-D204-474D-A2D2-28C8E27070E3}"/>
              </a:ext>
            </a:extLst>
          </p:cNvPr>
          <p:cNvPicPr>
            <a:picLocks noChangeAspect="1"/>
          </p:cNvPicPr>
          <p:nvPr/>
        </p:nvPicPr>
        <p:blipFill rotWithShape="1">
          <a:blip r:embed="rId2">
            <a:extLst>
              <a:ext uri="{28A0092B-C50C-407E-A947-70E740481C1C}">
                <a14:useLocalDpi xmlns:a14="http://schemas.microsoft.com/office/drawing/2010/main" val="0"/>
              </a:ext>
            </a:extLst>
          </a:blip>
          <a:srcRect t="4469"/>
          <a:stretch/>
        </p:blipFill>
        <p:spPr>
          <a:xfrm>
            <a:off x="572655" y="2206363"/>
            <a:ext cx="3281713" cy="4485188"/>
          </a:xfrm>
          <a:prstGeom prst="rect">
            <a:avLst/>
          </a:prstGeom>
          <a:ln>
            <a:solidFill>
              <a:schemeClr val="tx1"/>
            </a:solidFill>
          </a:ln>
        </p:spPr>
      </p:pic>
      <p:pic>
        <p:nvPicPr>
          <p:cNvPr id="21" name="図 20" descr="テキスト&#10;&#10;自動的に生成された説明">
            <a:extLst>
              <a:ext uri="{FF2B5EF4-FFF2-40B4-BE49-F238E27FC236}">
                <a16:creationId xmlns:a16="http://schemas.microsoft.com/office/drawing/2014/main" id="{A20AA00A-C8A1-C859-8653-959F9211F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361" y="1573606"/>
            <a:ext cx="3919079" cy="2990177"/>
          </a:xfrm>
          <a:prstGeom prst="rect">
            <a:avLst/>
          </a:prstGeom>
          <a:ln>
            <a:solidFill>
              <a:schemeClr val="tx1"/>
            </a:solidFill>
          </a:ln>
        </p:spPr>
      </p:pic>
      <p:sp>
        <p:nvSpPr>
          <p:cNvPr id="22" name="テキスト ボックス 21">
            <a:extLst>
              <a:ext uri="{FF2B5EF4-FFF2-40B4-BE49-F238E27FC236}">
                <a16:creationId xmlns:a16="http://schemas.microsoft.com/office/drawing/2014/main" id="{E3F21588-11E8-1A79-AF86-9641116F1CA1}"/>
              </a:ext>
            </a:extLst>
          </p:cNvPr>
          <p:cNvSpPr txBox="1"/>
          <p:nvPr/>
        </p:nvSpPr>
        <p:spPr>
          <a:xfrm>
            <a:off x="6092611" y="1061765"/>
            <a:ext cx="5744968" cy="400110"/>
          </a:xfrm>
          <a:prstGeom prst="rect">
            <a:avLst/>
          </a:prstGeom>
          <a:noFill/>
        </p:spPr>
        <p:txBody>
          <a:bodyPr wrap="square">
            <a:spAutoFit/>
          </a:bodyPr>
          <a:lstStyle/>
          <a:p>
            <a:r>
              <a:rPr lang="en-US" altLang="ja-JP" sz="2000" dirty="0" err="1">
                <a:latin typeface="Hiragino Maru Gothic ProN W4" panose="020F0400000000000000" pitchFamily="34" charset="-128"/>
                <a:ea typeface="Hiragino Maru Gothic ProN W4" panose="020F0400000000000000" pitchFamily="34" charset="-128"/>
              </a:rPr>
              <a:t>200</a:t>
            </a:r>
            <a:r>
              <a:rPr lang="ja-JP" altLang="en-US" sz="2000" dirty="0" err="1">
                <a:latin typeface="Hiragino Maru Gothic ProN W4" panose="020F0400000000000000" pitchFamily="34" charset="-128"/>
                <a:ea typeface="Hiragino Maru Gothic ProN W4" panose="020F0400000000000000" pitchFamily="34" charset="-128"/>
              </a:rPr>
              <a:t>個のうち、正解ラベルが</a:t>
            </a:r>
            <a:r>
              <a:rPr lang="en-US" altLang="ja-JP" sz="2000" dirty="0" err="1">
                <a:latin typeface="Hiragino Maru Gothic ProN W4" panose="020F0400000000000000" pitchFamily="34" charset="-128"/>
                <a:ea typeface="Hiragino Maru Gothic ProN W4" panose="020F0400000000000000" pitchFamily="34" charset="-128"/>
              </a:rPr>
              <a:t>0</a:t>
            </a:r>
            <a:r>
              <a:rPr lang="ja-JP" altLang="en-US" sz="2000" dirty="0" err="1">
                <a:latin typeface="Hiragino Maru Gothic ProN W4" panose="020F0400000000000000" pitchFamily="34" charset="-128"/>
                <a:ea typeface="Hiragino Maru Gothic ProN W4" panose="020F0400000000000000" pitchFamily="34" charset="-128"/>
              </a:rPr>
              <a:t>のものが</a:t>
            </a:r>
            <a:r>
              <a:rPr lang="en-US" altLang="ja-JP" sz="2000" dirty="0" err="1">
                <a:latin typeface="Hiragino Maru Gothic ProN W4" panose="020F0400000000000000" pitchFamily="34" charset="-128"/>
                <a:ea typeface="Hiragino Maru Gothic ProN W4" panose="020F0400000000000000" pitchFamily="34" charset="-128"/>
              </a:rPr>
              <a:t>True</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2" name="テキスト ボックス 1">
            <a:extLst>
              <a:ext uri="{FF2B5EF4-FFF2-40B4-BE49-F238E27FC236}">
                <a16:creationId xmlns:a16="http://schemas.microsoft.com/office/drawing/2014/main" id="{540F56C4-1B27-9D6F-CA56-EDE8F51416AB}"/>
              </a:ext>
            </a:extLst>
          </p:cNvPr>
          <p:cNvSpPr txBox="1"/>
          <p:nvPr/>
        </p:nvSpPr>
        <p:spPr>
          <a:xfrm>
            <a:off x="155969" y="1051077"/>
            <a:ext cx="4624376" cy="400110"/>
          </a:xfrm>
          <a:prstGeom prst="rect">
            <a:avLst/>
          </a:prstGeom>
          <a:noFill/>
        </p:spPr>
        <p:txBody>
          <a:bodyPr wrap="square">
            <a:spAutoFit/>
          </a:bodyPr>
          <a:lstStyle/>
          <a:p>
            <a:r>
              <a:rPr lang="ja-JP" altLang="en-US" sz="2000" dirty="0" err="1">
                <a:latin typeface="Hiragino Maru Gothic ProN W4" panose="020F0400000000000000" pitchFamily="34" charset="-128"/>
                <a:ea typeface="Hiragino Maru Gothic ProN W4" panose="020F0400000000000000" pitchFamily="34" charset="-128"/>
              </a:rPr>
              <a:t>第１主成分を取り出して</a:t>
            </a:r>
            <a:r>
              <a:rPr lang="en-US" altLang="ja-JP" sz="2000" dirty="0" err="1">
                <a:latin typeface="Hiragino Maru Gothic ProN W4" panose="020F0400000000000000" pitchFamily="34" charset="-128"/>
                <a:ea typeface="Hiragino Maru Gothic ProN W4" panose="020F0400000000000000" pitchFamily="34" charset="-128"/>
              </a:rPr>
              <a:t>result1</a:t>
            </a:r>
            <a:r>
              <a:rPr lang="ja-JP" altLang="en-US" sz="2000" dirty="0" err="1">
                <a:latin typeface="Hiragino Maru Gothic ProN W4" panose="020F0400000000000000" pitchFamily="34" charset="-128"/>
                <a:ea typeface="Hiragino Maru Gothic ProN W4" panose="020F0400000000000000" pitchFamily="34" charset="-128"/>
              </a:rPr>
              <a:t>に代入</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3" name="図 2" descr="テーブル&#10;&#10;自動的に生成された説明">
            <a:extLst>
              <a:ext uri="{FF2B5EF4-FFF2-40B4-BE49-F238E27FC236}">
                <a16:creationId xmlns:a16="http://schemas.microsoft.com/office/drawing/2014/main" id="{CA834C02-BDB0-D24D-1A09-F49C0CADA78B}"/>
              </a:ext>
            </a:extLst>
          </p:cNvPr>
          <p:cNvPicPr>
            <a:picLocks noChangeAspect="1"/>
          </p:cNvPicPr>
          <p:nvPr/>
        </p:nvPicPr>
        <p:blipFill rotWithShape="1">
          <a:blip r:embed="rId2">
            <a:extLst>
              <a:ext uri="{28A0092B-C50C-407E-A947-70E740481C1C}">
                <a14:useLocalDpi xmlns:a14="http://schemas.microsoft.com/office/drawing/2010/main" val="0"/>
              </a:ext>
            </a:extLst>
          </a:blip>
          <a:srcRect r="70893" b="95710"/>
          <a:stretch/>
        </p:blipFill>
        <p:spPr>
          <a:xfrm>
            <a:off x="572655" y="1610166"/>
            <a:ext cx="2043221" cy="430812"/>
          </a:xfrm>
          <a:prstGeom prst="rect">
            <a:avLst/>
          </a:prstGeom>
          <a:ln>
            <a:solidFill>
              <a:schemeClr val="tx1"/>
            </a:solidFill>
          </a:ln>
        </p:spPr>
      </p:pic>
      <p:sp>
        <p:nvSpPr>
          <p:cNvPr id="4" name="テキスト ボックス 3">
            <a:extLst>
              <a:ext uri="{FF2B5EF4-FFF2-40B4-BE49-F238E27FC236}">
                <a16:creationId xmlns:a16="http://schemas.microsoft.com/office/drawing/2014/main" id="{C679C5D1-F962-5F41-3796-E0C86C3F24FD}"/>
              </a:ext>
            </a:extLst>
          </p:cNvPr>
          <p:cNvSpPr txBox="1"/>
          <p:nvPr/>
        </p:nvSpPr>
        <p:spPr>
          <a:xfrm>
            <a:off x="2956089" y="1640868"/>
            <a:ext cx="1270188" cy="400110"/>
          </a:xfrm>
          <a:prstGeom prst="rect">
            <a:avLst/>
          </a:prstGeom>
          <a:noFill/>
        </p:spPr>
        <p:txBody>
          <a:bodyPr wrap="square">
            <a:spAutoFit/>
          </a:bodyPr>
          <a:lstStyle/>
          <a:p>
            <a:r>
              <a:rPr lang="en-US" altLang="ja-JP" sz="2000" dirty="0" err="1">
                <a:latin typeface="Hiragino Maru Gothic ProN W4" panose="020F0400000000000000" pitchFamily="34" charset="-128"/>
                <a:ea typeface="Hiragino Maru Gothic ProN W4" panose="020F0400000000000000" pitchFamily="34" charset="-128"/>
              </a:rPr>
              <a:t>(200,)</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8" name="図 7" descr="テキスト&#10;&#10;自動的に生成された説明">
            <a:extLst>
              <a:ext uri="{FF2B5EF4-FFF2-40B4-BE49-F238E27FC236}">
                <a16:creationId xmlns:a16="http://schemas.microsoft.com/office/drawing/2014/main" id="{3EB75CC8-7ADA-4BCB-10A0-7E8CBC404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279" y="5245291"/>
            <a:ext cx="5591109" cy="1445676"/>
          </a:xfrm>
          <a:prstGeom prst="rect">
            <a:avLst/>
          </a:prstGeom>
          <a:ln>
            <a:solidFill>
              <a:schemeClr val="tx1"/>
            </a:solidFill>
          </a:ln>
        </p:spPr>
      </p:pic>
      <p:sp>
        <p:nvSpPr>
          <p:cNvPr id="9" name="テキスト ボックス 8">
            <a:extLst>
              <a:ext uri="{FF2B5EF4-FFF2-40B4-BE49-F238E27FC236}">
                <a16:creationId xmlns:a16="http://schemas.microsoft.com/office/drawing/2014/main" id="{956512C9-EE0C-3833-2F56-9B05E1314924}"/>
              </a:ext>
            </a:extLst>
          </p:cNvPr>
          <p:cNvSpPr txBox="1"/>
          <p:nvPr/>
        </p:nvSpPr>
        <p:spPr>
          <a:xfrm>
            <a:off x="5300419" y="4727613"/>
            <a:ext cx="6318925" cy="400110"/>
          </a:xfrm>
          <a:prstGeom prst="rect">
            <a:avLst/>
          </a:prstGeom>
          <a:noFill/>
        </p:spPr>
        <p:txBody>
          <a:bodyPr wrap="square">
            <a:spAutoFit/>
          </a:bodyPr>
          <a:lstStyle/>
          <a:p>
            <a:r>
              <a:rPr lang="en-US" altLang="ja-JP" sz="2000" dirty="0" err="1">
                <a:latin typeface="Hiragino Maru Gothic ProN W4" panose="020F0400000000000000" pitchFamily="34" charset="-128"/>
                <a:ea typeface="Hiragino Maru Gothic ProN W4" panose="020F0400000000000000" pitchFamily="34" charset="-128"/>
              </a:rPr>
              <a:t>result1</a:t>
            </a:r>
            <a:r>
              <a:rPr lang="ja-JP" altLang="en-US" sz="2000" dirty="0" err="1">
                <a:latin typeface="Hiragino Maru Gothic ProN W4" panose="020F0400000000000000" pitchFamily="34" charset="-128"/>
                <a:ea typeface="Hiragino Maru Gothic ProN W4" panose="020F0400000000000000" pitchFamily="34" charset="-128"/>
              </a:rPr>
              <a:t>のうち、正解ラベルが</a:t>
            </a:r>
            <a:r>
              <a:rPr lang="en-US" altLang="ja-JP" sz="2000" dirty="0" err="1">
                <a:latin typeface="Hiragino Maru Gothic ProN W4" panose="020F0400000000000000" pitchFamily="34" charset="-128"/>
                <a:ea typeface="Hiragino Maru Gothic ProN W4" panose="020F0400000000000000" pitchFamily="34" charset="-128"/>
              </a:rPr>
              <a:t>0</a:t>
            </a:r>
            <a:r>
              <a:rPr lang="ja-JP" altLang="en-US" sz="2000" dirty="0" err="1">
                <a:latin typeface="Hiragino Maru Gothic ProN W4" panose="020F0400000000000000" pitchFamily="34" charset="-128"/>
                <a:ea typeface="Hiragino Maru Gothic ProN W4" panose="020F0400000000000000" pitchFamily="34" charset="-128"/>
              </a:rPr>
              <a:t>のものだけ抜き出す</a:t>
            </a:r>
            <a:endParaRPr lang="en-US" altLang="ja-JP" sz="20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43432804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AAEF7-49D1-A584-1A0F-4B9D54536F27}"/>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89C88872-A072-DC19-8941-C0B066732331}"/>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F21A9FD5-0222-8DC9-F741-482BA909DAAD}"/>
              </a:ext>
            </a:extLst>
          </p:cNvPr>
          <p:cNvSpPr txBox="1"/>
          <p:nvPr/>
        </p:nvSpPr>
        <p:spPr>
          <a:xfrm>
            <a:off x="3087972" y="167033"/>
            <a:ext cx="6016071"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numpy</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配列で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True</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だけ抜き出す</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20DE574D-76C6-B2C1-D42E-ED5CF192E6C9}"/>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42021B5-DB81-B9AB-82BC-A6A90D88B4AE}"/>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C3BBF5D6-7A63-2DFB-7D87-141DF6E30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38" y="997898"/>
            <a:ext cx="3501882" cy="487877"/>
          </a:xfrm>
          <a:prstGeom prst="rect">
            <a:avLst/>
          </a:prstGeom>
          <a:ln>
            <a:solidFill>
              <a:schemeClr val="tx1"/>
            </a:solidFill>
          </a:ln>
        </p:spPr>
      </p:pic>
      <p:pic>
        <p:nvPicPr>
          <p:cNvPr id="16" name="図 15" descr="グラフ, 散布図&#10;&#10;自動的に生成された説明">
            <a:extLst>
              <a:ext uri="{FF2B5EF4-FFF2-40B4-BE49-F238E27FC236}">
                <a16:creationId xmlns:a16="http://schemas.microsoft.com/office/drawing/2014/main" id="{3E8411CE-251A-17C6-DE5A-ADDEFC2AA5D7}"/>
              </a:ext>
            </a:extLst>
          </p:cNvPr>
          <p:cNvPicPr>
            <a:picLocks noChangeAspect="1"/>
          </p:cNvPicPr>
          <p:nvPr/>
        </p:nvPicPr>
        <p:blipFill rotWithShape="1">
          <a:blip r:embed="rId3">
            <a:extLst>
              <a:ext uri="{28A0092B-C50C-407E-A947-70E740481C1C}">
                <a14:useLocalDpi xmlns:a14="http://schemas.microsoft.com/office/drawing/2010/main" val="0"/>
              </a:ext>
            </a:extLst>
          </a:blip>
          <a:srcRect r="9091" b="85775"/>
          <a:stretch/>
        </p:blipFill>
        <p:spPr>
          <a:xfrm>
            <a:off x="277638" y="1622032"/>
            <a:ext cx="8826391" cy="1171368"/>
          </a:xfrm>
          <a:prstGeom prst="rect">
            <a:avLst/>
          </a:prstGeom>
          <a:ln>
            <a:solidFill>
              <a:schemeClr val="tx1"/>
            </a:solidFill>
          </a:ln>
        </p:spPr>
      </p:pic>
      <p:sp>
        <p:nvSpPr>
          <p:cNvPr id="17" name="テキスト ボックス 16">
            <a:extLst>
              <a:ext uri="{FF2B5EF4-FFF2-40B4-BE49-F238E27FC236}">
                <a16:creationId xmlns:a16="http://schemas.microsoft.com/office/drawing/2014/main" id="{E9C523E2-F123-B424-B72E-D4950053C55D}"/>
              </a:ext>
            </a:extLst>
          </p:cNvPr>
          <p:cNvSpPr txBox="1"/>
          <p:nvPr/>
        </p:nvSpPr>
        <p:spPr>
          <a:xfrm>
            <a:off x="459302" y="3254139"/>
            <a:ext cx="4624376" cy="400110"/>
          </a:xfrm>
          <a:prstGeom prst="rect">
            <a:avLst/>
          </a:prstGeom>
          <a:noFill/>
        </p:spPr>
        <p:txBody>
          <a:bodyPr wrap="square">
            <a:spAutoFit/>
          </a:bodyPr>
          <a:lstStyle/>
          <a:p>
            <a:r>
              <a:rPr lang="ja-JP" altLang="en-US" sz="2000" dirty="0" err="1">
                <a:latin typeface="Hiragino Maru Gothic ProN W4" panose="020F0400000000000000" pitchFamily="34" charset="-128"/>
                <a:ea typeface="Hiragino Maru Gothic ProN W4" panose="020F0400000000000000" pitchFamily="34" charset="-128"/>
              </a:rPr>
              <a:t>第</a:t>
            </a:r>
            <a:r>
              <a:rPr lang="en-US" altLang="ja-JP" sz="2000" dirty="0" err="1">
                <a:latin typeface="Hiragino Maru Gothic ProN W4" panose="020F0400000000000000" pitchFamily="34" charset="-128"/>
                <a:ea typeface="Hiragino Maru Gothic ProN W4" panose="020F0400000000000000" pitchFamily="34" charset="-128"/>
              </a:rPr>
              <a:t>2</a:t>
            </a:r>
            <a:r>
              <a:rPr lang="ja-JP" altLang="en-US" sz="2000" dirty="0" err="1">
                <a:latin typeface="Hiragino Maru Gothic ProN W4" panose="020F0400000000000000" pitchFamily="34" charset="-128"/>
                <a:ea typeface="Hiragino Maru Gothic ProN W4" panose="020F0400000000000000" pitchFamily="34" charset="-128"/>
              </a:rPr>
              <a:t>主成分も取り出して</a:t>
            </a:r>
            <a:r>
              <a:rPr lang="en-US" altLang="ja-JP" sz="2000" dirty="0" err="1">
                <a:latin typeface="Hiragino Maru Gothic ProN W4" panose="020F0400000000000000" pitchFamily="34" charset="-128"/>
                <a:ea typeface="Hiragino Maru Gothic ProN W4" panose="020F0400000000000000" pitchFamily="34" charset="-128"/>
              </a:rPr>
              <a:t>result2</a:t>
            </a:r>
            <a:r>
              <a:rPr lang="ja-JP" altLang="en-US" sz="2000" dirty="0" err="1">
                <a:latin typeface="Hiragino Maru Gothic ProN W4" panose="020F0400000000000000" pitchFamily="34" charset="-128"/>
                <a:ea typeface="Hiragino Maru Gothic ProN W4" panose="020F0400000000000000" pitchFamily="34" charset="-128"/>
              </a:rPr>
              <a:t>に代入</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8" name="テキスト ボックス 17">
            <a:extLst>
              <a:ext uri="{FF2B5EF4-FFF2-40B4-BE49-F238E27FC236}">
                <a16:creationId xmlns:a16="http://schemas.microsoft.com/office/drawing/2014/main" id="{9A781020-2D15-68FA-A89B-2178D6A333DF}"/>
              </a:ext>
            </a:extLst>
          </p:cNvPr>
          <p:cNvSpPr txBox="1"/>
          <p:nvPr/>
        </p:nvSpPr>
        <p:spPr>
          <a:xfrm>
            <a:off x="427728" y="3807257"/>
            <a:ext cx="4987705" cy="1323439"/>
          </a:xfrm>
          <a:prstGeom prst="rect">
            <a:avLst/>
          </a:prstGeom>
          <a:noFill/>
        </p:spPr>
        <p:txBody>
          <a:bodyPr wrap="square">
            <a:spAutoFit/>
          </a:bodyPr>
          <a:lstStyle/>
          <a:p>
            <a:r>
              <a:rPr lang="ja-JP" altLang="en-US" sz="2000" dirty="0">
                <a:latin typeface="Hiragino Maru Gothic ProN W4" panose="020F0400000000000000" pitchFamily="34" charset="-128"/>
                <a:ea typeface="Hiragino Maru Gothic ProN W4" panose="020F0400000000000000" pitchFamily="34" charset="-128"/>
              </a:rPr>
              <a:t>先頭</a:t>
            </a:r>
            <a:r>
              <a:rPr lang="en-US" altLang="ja-JP" sz="2000" dirty="0">
                <a:latin typeface="Hiragino Maru Gothic ProN W4" panose="020F0400000000000000" pitchFamily="34" charset="-128"/>
                <a:ea typeface="Hiragino Maru Gothic ProN W4" panose="020F0400000000000000" pitchFamily="34" charset="-128"/>
              </a:rPr>
              <a:t>200</a:t>
            </a:r>
            <a:r>
              <a:rPr lang="ja-JP" altLang="en-US" sz="2000" dirty="0">
                <a:latin typeface="Hiragino Maru Gothic ProN W4" panose="020F0400000000000000" pitchFamily="34" charset="-128"/>
                <a:ea typeface="Hiragino Maru Gothic ProN W4" panose="020F0400000000000000" pitchFamily="34" charset="-128"/>
              </a:rPr>
              <a:t>個のうち、ラベルが</a:t>
            </a:r>
            <a:r>
              <a:rPr lang="en-US" altLang="ja-JP" sz="2000" dirty="0">
                <a:latin typeface="Hiragino Maru Gothic ProN W4" panose="020F0400000000000000" pitchFamily="34" charset="-128"/>
                <a:ea typeface="Hiragino Maru Gothic ProN W4" panose="020F0400000000000000" pitchFamily="34" charset="-128"/>
              </a:rPr>
              <a:t>0</a:t>
            </a:r>
            <a:r>
              <a:rPr lang="ja-JP" altLang="en-US" sz="2000" dirty="0">
                <a:latin typeface="Hiragino Maru Gothic ProN W4" panose="020F0400000000000000" pitchFamily="34" charset="-128"/>
                <a:ea typeface="Hiragino Maru Gothic ProN W4" panose="020F0400000000000000" pitchFamily="34" charset="-128"/>
              </a:rPr>
              <a:t>の点</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のみをプロット</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(label=“</a:t>
            </a:r>
            <a:r>
              <a:rPr lang="ja-JP" altLang="en-US" sz="2000" dirty="0">
                <a:latin typeface="Hiragino Maru Gothic ProN W4" panose="020F0400000000000000" pitchFamily="34" charset="-128"/>
                <a:ea typeface="Hiragino Maru Gothic ProN W4" panose="020F0400000000000000" pitchFamily="34" charset="-128"/>
              </a:rPr>
              <a:t>ラベル名</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で</a:t>
            </a:r>
            <a:r>
              <a:rPr lang="en-US" altLang="ja-JP" sz="2000" dirty="0">
                <a:latin typeface="Hiragino Maru Gothic ProN W4" panose="020F0400000000000000" pitchFamily="34" charset="-128"/>
                <a:ea typeface="Hiragino Maru Gothic ProN W4" panose="020F0400000000000000" pitchFamily="34" charset="-128"/>
              </a:rPr>
              <a:t>plt.legend()</a:t>
            </a:r>
            <a:r>
              <a:rPr lang="ja-JP" altLang="en-US" sz="2000" dirty="0">
                <a:latin typeface="Hiragino Maru Gothic ProN W4" panose="020F0400000000000000" pitchFamily="34" charset="-128"/>
                <a:ea typeface="Hiragino Maru Gothic ProN W4" panose="020F0400000000000000" pitchFamily="34" charset="-128"/>
              </a:rPr>
              <a:t>とすると、点に名前</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ラベル名</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をつけられる</a:t>
            </a:r>
            <a:r>
              <a:rPr lang="en-US" altLang="ja-JP" sz="2000" dirty="0">
                <a:latin typeface="Hiragino Maru Gothic ProN W4" panose="020F0400000000000000" pitchFamily="34" charset="-128"/>
                <a:ea typeface="Hiragino Maru Gothic ProN W4" panose="020F0400000000000000" pitchFamily="34" charset="-128"/>
              </a:rPr>
              <a:t>)</a:t>
            </a:r>
          </a:p>
        </p:txBody>
      </p:sp>
      <p:sp>
        <p:nvSpPr>
          <p:cNvPr id="19" name="テキスト ボックス 18">
            <a:extLst>
              <a:ext uri="{FF2B5EF4-FFF2-40B4-BE49-F238E27FC236}">
                <a16:creationId xmlns:a16="http://schemas.microsoft.com/office/drawing/2014/main" id="{94ABEF69-8DDF-0C1E-7918-C6358B6AB2C1}"/>
              </a:ext>
            </a:extLst>
          </p:cNvPr>
          <p:cNvSpPr txBox="1"/>
          <p:nvPr/>
        </p:nvSpPr>
        <p:spPr>
          <a:xfrm>
            <a:off x="427729" y="5570300"/>
            <a:ext cx="4987705" cy="707886"/>
          </a:xfrm>
          <a:prstGeom prst="rect">
            <a:avLst/>
          </a:prstGeom>
          <a:noFill/>
        </p:spPr>
        <p:txBody>
          <a:bodyPr wrap="square">
            <a:spAutoFit/>
          </a:bodyPr>
          <a:lstStyle/>
          <a:p>
            <a:r>
              <a:rPr lang="ja-JP" altLang="en-US" sz="2000" dirty="0">
                <a:latin typeface="Hiragino Maru Gothic ProN W4" panose="020F0400000000000000" pitchFamily="34" charset="-128"/>
                <a:ea typeface="Hiragino Maru Gothic ProN W4" panose="020F0400000000000000" pitchFamily="34" charset="-128"/>
              </a:rPr>
              <a:t>これをラベル</a:t>
            </a:r>
            <a:r>
              <a:rPr lang="en-US" altLang="ja-JP" sz="2000" dirty="0">
                <a:latin typeface="Hiragino Maru Gothic ProN W4" panose="020F0400000000000000" pitchFamily="34" charset="-128"/>
                <a:ea typeface="Hiragino Maru Gothic ProN W4" panose="020F0400000000000000" pitchFamily="34" charset="-128"/>
              </a:rPr>
              <a:t>0~9</a:t>
            </a:r>
            <a:r>
              <a:rPr lang="ja-JP" altLang="en-US" sz="2000" dirty="0">
                <a:latin typeface="Hiragino Maru Gothic ProN W4" panose="020F0400000000000000" pitchFamily="34" charset="-128"/>
                <a:ea typeface="Hiragino Maru Gothic ProN W4" panose="020F0400000000000000" pitchFamily="34" charset="-128"/>
              </a:rPr>
              <a:t>で繰り返して</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1</a:t>
            </a:r>
            <a:r>
              <a:rPr lang="ja-JP" altLang="en-US" sz="2000" dirty="0">
                <a:latin typeface="Hiragino Maru Gothic ProN W4" panose="020F0400000000000000" pitchFamily="34" charset="-128"/>
                <a:ea typeface="Hiragino Maru Gothic ProN W4" panose="020F0400000000000000" pitchFamily="34" charset="-128"/>
              </a:rPr>
              <a:t>つの図で表示する</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14" name="図 13" descr="グラフ, 散布図&#10;&#10;自動的に生成された説明">
            <a:extLst>
              <a:ext uri="{FF2B5EF4-FFF2-40B4-BE49-F238E27FC236}">
                <a16:creationId xmlns:a16="http://schemas.microsoft.com/office/drawing/2014/main" id="{BB67B24D-F572-5796-8521-EE50D0A18781}"/>
              </a:ext>
            </a:extLst>
          </p:cNvPr>
          <p:cNvPicPr>
            <a:picLocks noChangeAspect="1"/>
          </p:cNvPicPr>
          <p:nvPr/>
        </p:nvPicPr>
        <p:blipFill rotWithShape="1">
          <a:blip r:embed="rId3">
            <a:extLst>
              <a:ext uri="{28A0092B-C50C-407E-A947-70E740481C1C}">
                <a14:useLocalDpi xmlns:a14="http://schemas.microsoft.com/office/drawing/2010/main" val="0"/>
              </a:ext>
            </a:extLst>
          </a:blip>
          <a:srcRect l="3065" t="15837"/>
          <a:stretch/>
        </p:blipFill>
        <p:spPr>
          <a:xfrm>
            <a:off x="5772827" y="2207716"/>
            <a:ext cx="6141535" cy="4522523"/>
          </a:xfrm>
          <a:prstGeom prst="rect">
            <a:avLst/>
          </a:prstGeom>
        </p:spPr>
      </p:pic>
    </p:spTree>
    <p:extLst>
      <p:ext uri="{BB962C8B-B14F-4D97-AF65-F5344CB8AC3E}">
        <p14:creationId xmlns:p14="http://schemas.microsoft.com/office/powerpoint/2010/main" val="33641674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3021440" y="881685"/>
            <a:ext cx="584935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あやめのデータセットは</a:t>
            </a:r>
            <a:r>
              <a:rPr lang="en-US" altLang="ja-JP" sz="2050" dirty="0">
                <a:latin typeface="Hiragino Maru Gothic ProN W4" panose="020F0400000000000000" pitchFamily="34" charset="-128"/>
                <a:ea typeface="Hiragino Maru Gothic ProN W4" panose="020F0400000000000000" pitchFamily="34" charset="-128"/>
              </a:rPr>
              <a:t>scikit-learn</a:t>
            </a:r>
            <a:r>
              <a:rPr lang="ja-JP" altLang="en-US" sz="2050" dirty="0">
                <a:latin typeface="Hiragino Maru Gothic ProN W4" panose="020F0400000000000000" pitchFamily="34" charset="-128"/>
                <a:ea typeface="Hiragino Maru Gothic ProN W4" panose="020F0400000000000000" pitchFamily="34" charset="-128"/>
              </a:rPr>
              <a:t>に入っている</a:t>
            </a:r>
            <a:endParaRPr sz="2050" dirty="0">
              <a:latin typeface="Hiragino Maru Gothic ProN W4" panose="020F0400000000000000" pitchFamily="34" charset="-128"/>
              <a:ea typeface="Hiragino Maru Gothic ProN W4" panose="020F0400000000000000" pitchFamily="34" charset="-128"/>
            </a:endParaRPr>
          </a:p>
        </p:txBody>
      </p:sp>
      <p:pic>
        <p:nvPicPr>
          <p:cNvPr id="3" name="図 2" descr="テキスト&#10;&#10;自動的に生成された説明">
            <a:extLst>
              <a:ext uri="{FF2B5EF4-FFF2-40B4-BE49-F238E27FC236}">
                <a16:creationId xmlns:a16="http://schemas.microsoft.com/office/drawing/2014/main" id="{0B58A80C-F703-5FFB-B6D5-DF763B1F600A}"/>
              </a:ext>
            </a:extLst>
          </p:cNvPr>
          <p:cNvPicPr>
            <a:picLocks noChangeAspect="1"/>
          </p:cNvPicPr>
          <p:nvPr/>
        </p:nvPicPr>
        <p:blipFill rotWithShape="1">
          <a:blip r:embed="rId2">
            <a:extLst>
              <a:ext uri="{28A0092B-C50C-407E-A947-70E740481C1C}">
                <a14:useLocalDpi xmlns:a14="http://schemas.microsoft.com/office/drawing/2010/main" val="0"/>
              </a:ext>
            </a:extLst>
          </a:blip>
          <a:srcRect t="13265"/>
          <a:stretch/>
        </p:blipFill>
        <p:spPr>
          <a:xfrm>
            <a:off x="2839901" y="1433467"/>
            <a:ext cx="6527800" cy="693964"/>
          </a:xfrm>
          <a:prstGeom prst="rect">
            <a:avLst/>
          </a:prstGeom>
          <a:ln>
            <a:solidFill>
              <a:schemeClr val="tx1"/>
            </a:solidFill>
          </a:ln>
        </p:spPr>
      </p:pic>
      <p:sp>
        <p:nvSpPr>
          <p:cNvPr id="4" name="四角形">
            <a:extLst>
              <a:ext uri="{FF2B5EF4-FFF2-40B4-BE49-F238E27FC236}">
                <a16:creationId xmlns:a16="http://schemas.microsoft.com/office/drawing/2014/main" id="{3E4A5457-31A9-31BC-91C9-6AA47100D450}"/>
              </a:ext>
            </a:extLst>
          </p:cNvPr>
          <p:cNvSpPr/>
          <p:nvPr/>
        </p:nvSpPr>
        <p:spPr>
          <a:xfrm>
            <a:off x="-8528" y="-2634"/>
            <a:ext cx="12336599"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3FCBCA24-1520-4D01-5F31-A5ECB29F31F7}"/>
              </a:ext>
            </a:extLst>
          </p:cNvPr>
          <p:cNvSpPr txBox="1"/>
          <p:nvPr/>
        </p:nvSpPr>
        <p:spPr>
          <a:xfrm>
            <a:off x="4224494" y="160963"/>
            <a:ext cx="3743012"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05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のデータの読み込み</a:t>
            </a:r>
            <a:endParaRPr sz="205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7" name="図 6" descr="グラフ が含まれている画像&#10;&#10;自動的に生成された説明">
            <a:extLst>
              <a:ext uri="{FF2B5EF4-FFF2-40B4-BE49-F238E27FC236}">
                <a16:creationId xmlns:a16="http://schemas.microsoft.com/office/drawing/2014/main" id="{3AB5438E-7880-5BD3-7C88-4F4D5F03E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532" y="2562229"/>
            <a:ext cx="3771900" cy="1003300"/>
          </a:xfrm>
          <a:prstGeom prst="rect">
            <a:avLst/>
          </a:prstGeom>
          <a:ln>
            <a:solidFill>
              <a:schemeClr val="tx1"/>
            </a:solidFill>
          </a:ln>
        </p:spPr>
      </p:pic>
      <p:sp>
        <p:nvSpPr>
          <p:cNvPr id="12" name="次元削減の例：主成分分析">
            <a:extLst>
              <a:ext uri="{FF2B5EF4-FFF2-40B4-BE49-F238E27FC236}">
                <a16:creationId xmlns:a16="http://schemas.microsoft.com/office/drawing/2014/main" id="{4D2A60C7-3733-A84F-CD04-0BEFF89FF276}"/>
              </a:ext>
            </a:extLst>
          </p:cNvPr>
          <p:cNvSpPr txBox="1"/>
          <p:nvPr/>
        </p:nvSpPr>
        <p:spPr>
          <a:xfrm>
            <a:off x="5839336" y="2562229"/>
            <a:ext cx="5079917"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altLang="ja-JP" sz="2050" dirty="0">
                <a:latin typeface="Hiragino Maru Gothic ProN W4" panose="020F0400000000000000" pitchFamily="34" charset="-128"/>
                <a:ea typeface="Hiragino Maru Gothic ProN W4" panose="020F0400000000000000" pitchFamily="34" charset="-128"/>
              </a:rPr>
              <a:t>load_iris()</a:t>
            </a:r>
            <a:r>
              <a:rPr lang="ja-JP" altLang="en-US" sz="2050" dirty="0">
                <a:latin typeface="Hiragino Maru Gothic ProN W4" panose="020F0400000000000000" pitchFamily="34" charset="-128"/>
                <a:ea typeface="Hiragino Maru Gothic ProN W4" panose="020F0400000000000000" pitchFamily="34" charset="-128"/>
              </a:rPr>
              <a:t>で読み込み</a:t>
            </a:r>
            <a:r>
              <a:rPr lang="en-US" altLang="ja-JP" sz="2050" dirty="0">
                <a:latin typeface="Hiragino Maru Gothic ProN W4" panose="020F0400000000000000" pitchFamily="34" charset="-128"/>
                <a:ea typeface="Hiragino Maru Gothic ProN W4" panose="020F0400000000000000" pitchFamily="34" charset="-128"/>
              </a:rPr>
              <a:t>iris</a:t>
            </a:r>
            <a:r>
              <a:rPr lang="ja-JP" altLang="en-US" sz="2050" dirty="0">
                <a:latin typeface="Hiragino Maru Gothic ProN W4" panose="020F0400000000000000" pitchFamily="34" charset="-128"/>
                <a:ea typeface="Hiragino Maru Gothic ProN W4" panose="020F0400000000000000" pitchFamily="34" charset="-128"/>
              </a:rPr>
              <a:t>という変数に格納</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そして表示</a:t>
            </a:r>
            <a:endParaRPr sz="2050" dirty="0">
              <a:latin typeface="Hiragino Maru Gothic ProN W4" panose="020F0400000000000000" pitchFamily="34" charset="-128"/>
              <a:ea typeface="Hiragino Maru Gothic ProN W4" panose="020F0400000000000000" pitchFamily="34" charset="-128"/>
            </a:endParaRPr>
          </a:p>
        </p:txBody>
      </p:sp>
      <p:pic>
        <p:nvPicPr>
          <p:cNvPr id="13" name="IMG_4222.PNG" descr="IMG_4222.PNG">
            <a:extLst>
              <a:ext uri="{FF2B5EF4-FFF2-40B4-BE49-F238E27FC236}">
                <a16:creationId xmlns:a16="http://schemas.microsoft.com/office/drawing/2014/main" id="{3F29E7AE-403F-FE93-A3DF-5B25DD2F501D}"/>
              </a:ext>
            </a:extLst>
          </p:cNvPr>
          <p:cNvPicPr>
            <a:picLocks noChangeAspect="1"/>
          </p:cNvPicPr>
          <p:nvPr/>
        </p:nvPicPr>
        <p:blipFill>
          <a:blip r:embed="rId4"/>
          <a:srcRect l="4954" t="22582" r="5738" b="12516"/>
          <a:stretch>
            <a:fillRect/>
          </a:stretch>
        </p:blipFill>
        <p:spPr>
          <a:xfrm>
            <a:off x="1198040" y="4315378"/>
            <a:ext cx="5829193" cy="2381660"/>
          </a:xfrm>
          <a:prstGeom prst="rect">
            <a:avLst/>
          </a:prstGeom>
          <a:ln w="12700">
            <a:miter lim="400000"/>
          </a:ln>
        </p:spPr>
      </p:pic>
      <p:sp>
        <p:nvSpPr>
          <p:cNvPr id="14" name="あやめのデータ(iris.csv)">
            <a:extLst>
              <a:ext uri="{FF2B5EF4-FFF2-40B4-BE49-F238E27FC236}">
                <a16:creationId xmlns:a16="http://schemas.microsoft.com/office/drawing/2014/main" id="{633117A1-1CF4-2E8F-768B-8A67578A16FF}"/>
              </a:ext>
            </a:extLst>
          </p:cNvPr>
          <p:cNvSpPr txBox="1"/>
          <p:nvPr/>
        </p:nvSpPr>
        <p:spPr>
          <a:xfrm>
            <a:off x="3021440" y="3894750"/>
            <a:ext cx="220573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2400" dirty="0" err="1">
                <a:latin typeface="Hiragino Maru Gothic ProN W4" panose="020F0400000000000000" pitchFamily="34" charset="-128"/>
                <a:ea typeface="Hiragino Maru Gothic ProN W4" panose="020F0400000000000000" pitchFamily="34" charset="-128"/>
              </a:rPr>
              <a:t>あやめのデータ</a:t>
            </a:r>
            <a:endParaRPr sz="2400" dirty="0">
              <a:latin typeface="Hiragino Maru Gothic ProN W4" panose="020F0400000000000000" pitchFamily="34" charset="-128"/>
              <a:ea typeface="Hiragino Maru Gothic ProN W4" panose="020F0400000000000000" pitchFamily="34" charset="-128"/>
            </a:endParaRPr>
          </a:p>
        </p:txBody>
      </p:sp>
      <p:sp>
        <p:nvSpPr>
          <p:cNvPr id="15" name="変数4つ…">
            <a:extLst>
              <a:ext uri="{FF2B5EF4-FFF2-40B4-BE49-F238E27FC236}">
                <a16:creationId xmlns:a16="http://schemas.microsoft.com/office/drawing/2014/main" id="{7A4BA338-CC3A-7EDA-5F71-8230485A5EA2}"/>
              </a:ext>
            </a:extLst>
          </p:cNvPr>
          <p:cNvSpPr txBox="1"/>
          <p:nvPr/>
        </p:nvSpPr>
        <p:spPr>
          <a:xfrm>
            <a:off x="7757484" y="4047919"/>
            <a:ext cx="3220433"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600"/>
            </a:pPr>
            <a:r>
              <a:rPr sz="2000" dirty="0">
                <a:latin typeface="Hiragino Maru Gothic ProN W4" panose="020F0400000000000000" pitchFamily="34" charset="-128"/>
                <a:ea typeface="Hiragino Maru Gothic ProN W4" panose="020F0400000000000000" pitchFamily="34" charset="-128"/>
              </a:rPr>
              <a:t>変数4つ</a:t>
            </a:r>
          </a:p>
          <a:p>
            <a:pPr algn="l">
              <a:defRPr sz="3600"/>
            </a:pPr>
            <a:r>
              <a:rPr sz="2000" dirty="0">
                <a:latin typeface="Hiragino Maru Gothic ProN W4" panose="020F0400000000000000" pitchFamily="34" charset="-128"/>
                <a:ea typeface="Hiragino Maru Gothic ProN W4" panose="020F0400000000000000" pitchFamily="34" charset="-128"/>
              </a:rPr>
              <a:t>　Sepal(</a:t>
            </a:r>
            <a:r>
              <a:rPr sz="2000" dirty="0" err="1">
                <a:latin typeface="Hiragino Maru Gothic ProN W4" panose="020F0400000000000000" pitchFamily="34" charset="-128"/>
                <a:ea typeface="Hiragino Maru Gothic ProN W4" panose="020F0400000000000000" pitchFamily="34" charset="-128"/>
              </a:rPr>
              <a:t>がく片</a:t>
            </a:r>
            <a:r>
              <a:rPr sz="2000" dirty="0">
                <a:latin typeface="Hiragino Maru Gothic ProN W4" panose="020F0400000000000000" pitchFamily="34" charset="-128"/>
                <a:ea typeface="Hiragino Maru Gothic ProN W4" panose="020F0400000000000000" pitchFamily="34" charset="-128"/>
              </a:rPr>
              <a:t>)</a:t>
            </a:r>
            <a:r>
              <a:rPr sz="2000" dirty="0" err="1">
                <a:latin typeface="Hiragino Maru Gothic ProN W4" panose="020F0400000000000000" pitchFamily="34" charset="-128"/>
                <a:ea typeface="Hiragino Maru Gothic ProN W4" panose="020F0400000000000000" pitchFamily="34" charset="-128"/>
              </a:rPr>
              <a:t>の長さと幅</a:t>
            </a:r>
            <a:endParaRPr sz="2000" dirty="0">
              <a:latin typeface="Hiragino Maru Gothic ProN W4" panose="020F0400000000000000" pitchFamily="34" charset="-128"/>
              <a:ea typeface="Hiragino Maru Gothic ProN W4" panose="020F0400000000000000" pitchFamily="34" charset="-128"/>
            </a:endParaRPr>
          </a:p>
          <a:p>
            <a:pPr algn="l">
              <a:defRPr sz="3600"/>
            </a:pPr>
            <a:r>
              <a:rPr sz="2000" dirty="0">
                <a:latin typeface="Hiragino Maru Gothic ProN W4" panose="020F0400000000000000" pitchFamily="34" charset="-128"/>
                <a:ea typeface="Hiragino Maru Gothic ProN W4" panose="020F0400000000000000" pitchFamily="34" charset="-128"/>
              </a:rPr>
              <a:t>　Petal(</a:t>
            </a:r>
            <a:r>
              <a:rPr sz="2000" dirty="0" err="1">
                <a:latin typeface="Hiragino Maru Gothic ProN W4" panose="020F0400000000000000" pitchFamily="34" charset="-128"/>
                <a:ea typeface="Hiragino Maru Gothic ProN W4" panose="020F0400000000000000" pitchFamily="34" charset="-128"/>
              </a:rPr>
              <a:t>花びら</a:t>
            </a:r>
            <a:r>
              <a:rPr sz="2000" dirty="0">
                <a:latin typeface="Hiragino Maru Gothic ProN W4" panose="020F0400000000000000" pitchFamily="34" charset="-128"/>
                <a:ea typeface="Hiragino Maru Gothic ProN W4" panose="020F0400000000000000" pitchFamily="34" charset="-128"/>
              </a:rPr>
              <a:t>)</a:t>
            </a:r>
            <a:r>
              <a:rPr sz="2000" dirty="0" err="1">
                <a:latin typeface="Hiragino Maru Gothic ProN W4" panose="020F0400000000000000" pitchFamily="34" charset="-128"/>
                <a:ea typeface="Hiragino Maru Gothic ProN W4" panose="020F0400000000000000" pitchFamily="34" charset="-128"/>
              </a:rPr>
              <a:t>の長さと幅</a:t>
            </a:r>
            <a:endParaRPr sz="2000" dirty="0">
              <a:latin typeface="Hiragino Maru Gothic ProN W4" panose="020F0400000000000000" pitchFamily="34" charset="-128"/>
              <a:ea typeface="Hiragino Maru Gothic ProN W4" panose="020F0400000000000000" pitchFamily="34" charset="-128"/>
            </a:endParaRPr>
          </a:p>
        </p:txBody>
      </p:sp>
      <p:sp>
        <p:nvSpPr>
          <p:cNvPr id="16" name="正解が3種類(Versiclolor、Setosa、Virginica)">
            <a:extLst>
              <a:ext uri="{FF2B5EF4-FFF2-40B4-BE49-F238E27FC236}">
                <a16:creationId xmlns:a16="http://schemas.microsoft.com/office/drawing/2014/main" id="{67317F3A-294E-4068-4D52-56E0EF463441}"/>
              </a:ext>
            </a:extLst>
          </p:cNvPr>
          <p:cNvSpPr txBox="1"/>
          <p:nvPr/>
        </p:nvSpPr>
        <p:spPr>
          <a:xfrm>
            <a:off x="7855872" y="5238188"/>
            <a:ext cx="2218556"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pPr algn="l"/>
            <a:r>
              <a:rPr sz="1800" dirty="0">
                <a:latin typeface="Hiragino Maru Gothic ProN W4" panose="020F0400000000000000" pitchFamily="34" charset="-128"/>
                <a:ea typeface="Hiragino Maru Gothic ProN W4" panose="020F0400000000000000" pitchFamily="34" charset="-128"/>
              </a:rPr>
              <a:t>正解が3種類</a:t>
            </a:r>
            <a:endParaRPr lang="en-US" sz="1800" dirty="0">
              <a:latin typeface="Hiragino Maru Gothic ProN W4" panose="020F0400000000000000" pitchFamily="34" charset="-128"/>
              <a:ea typeface="Hiragino Maru Gothic ProN W4" panose="020F0400000000000000" pitchFamily="34" charset="-128"/>
            </a:endParaRPr>
          </a:p>
          <a:p>
            <a:pPr algn="l"/>
            <a:r>
              <a:rPr lang="ja-JP" altLang="en-US" sz="1800" dirty="0">
                <a:latin typeface="Hiragino Maru Gothic ProN W4" panose="020F0400000000000000" pitchFamily="34" charset="-128"/>
                <a:ea typeface="Hiragino Maru Gothic ProN W4" panose="020F0400000000000000" pitchFamily="34" charset="-128"/>
              </a:rPr>
              <a:t>   ヒオウギアヤメ</a:t>
            </a:r>
            <a:r>
              <a:rPr lang="en-US" altLang="ja-JP" sz="1800" dirty="0">
                <a:latin typeface="Hiragino Maru Gothic ProN W4" panose="020F0400000000000000" pitchFamily="34" charset="-128"/>
                <a:ea typeface="Hiragino Maru Gothic ProN W4" panose="020F0400000000000000" pitchFamily="34" charset="-128"/>
              </a:rPr>
              <a:t>(0)</a:t>
            </a:r>
          </a:p>
          <a:p>
            <a:pPr algn="l"/>
            <a:r>
              <a:rPr lang="ja-JP" altLang="en-US" sz="1800" dirty="0">
                <a:latin typeface="Hiragino Maru Gothic ProN W4" panose="020F0400000000000000" pitchFamily="34" charset="-128"/>
                <a:ea typeface="Hiragino Maru Gothic ProN W4" panose="020F0400000000000000" pitchFamily="34" charset="-128"/>
              </a:rPr>
              <a:t>   ブルーフラッグ</a:t>
            </a:r>
            <a:r>
              <a:rPr lang="en-US" altLang="ja-JP" sz="1800" dirty="0">
                <a:latin typeface="Hiragino Maru Gothic ProN W4" panose="020F0400000000000000" pitchFamily="34" charset="-128"/>
                <a:ea typeface="Hiragino Maru Gothic ProN W4" panose="020F0400000000000000" pitchFamily="34" charset="-128"/>
              </a:rPr>
              <a:t>(1)</a:t>
            </a:r>
          </a:p>
          <a:p>
            <a:pPr algn="l"/>
            <a:r>
              <a:rPr lang="ja-JP" altLang="en-US" sz="1800" dirty="0">
                <a:latin typeface="Hiragino Maru Gothic ProN W4" panose="020F0400000000000000" pitchFamily="34" charset="-128"/>
                <a:ea typeface="Hiragino Maru Gothic ProN W4" panose="020F0400000000000000" pitchFamily="34" charset="-128"/>
              </a:rPr>
              <a:t>   バージニカ</a:t>
            </a:r>
            <a:r>
              <a:rPr lang="en-US" altLang="ja-JP" sz="1800" dirty="0">
                <a:latin typeface="Hiragino Maru Gothic ProN W4" panose="020F0400000000000000" pitchFamily="34" charset="-128"/>
                <a:ea typeface="Hiragino Maru Gothic ProN W4" panose="020F0400000000000000" pitchFamily="34" charset="-128"/>
              </a:rPr>
              <a:t>(</a:t>
            </a:r>
            <a:r>
              <a:rPr lang="en-US" sz="1800" dirty="0">
                <a:latin typeface="Hiragino Maru Gothic ProN W4" panose="020F0400000000000000" pitchFamily="34" charset="-128"/>
                <a:ea typeface="Hiragino Maru Gothic ProN W4" panose="020F0400000000000000" pitchFamily="34" charset="-128"/>
              </a:rPr>
              <a:t>2</a:t>
            </a:r>
            <a:r>
              <a:rPr sz="1800" dirty="0">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224722340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D0BE3-6278-F046-17D7-81697312B7A6}"/>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55DEB38C-0E3D-78CD-E336-33DEB8331E4C}"/>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40DB84D6-5C50-B814-B39B-59C614A04644}"/>
              </a:ext>
            </a:extLst>
          </p:cNvPr>
          <p:cNvSpPr txBox="1"/>
          <p:nvPr/>
        </p:nvSpPr>
        <p:spPr>
          <a:xfrm>
            <a:off x="4253359" y="167033"/>
            <a:ext cx="3685304"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PCA</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の結果</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9C1610B6-6D17-6698-5E04-F2B6F1C856BB}"/>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F186460-6E20-6F22-B6A2-8A922DCF4C59}"/>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84718A28-7F6D-73FC-30BA-AF1797820B26}"/>
              </a:ext>
            </a:extLst>
          </p:cNvPr>
          <p:cNvSpPr txBox="1"/>
          <p:nvPr/>
        </p:nvSpPr>
        <p:spPr>
          <a:xfrm>
            <a:off x="7232645" y="1160531"/>
            <a:ext cx="4624376" cy="1938992"/>
          </a:xfrm>
          <a:prstGeom prst="rect">
            <a:avLst/>
          </a:prstGeom>
          <a:noFill/>
        </p:spPr>
        <p:txBody>
          <a:bodyPr wrap="square">
            <a:spAutoFit/>
          </a:bodyPr>
          <a:lstStyle/>
          <a:p>
            <a:r>
              <a:rPr lang="en-US" altLang="ja-JP" sz="2000" dirty="0" err="1">
                <a:latin typeface="Hiragino Maru Gothic ProN W4" panose="020F0400000000000000" pitchFamily="34" charset="-128"/>
                <a:ea typeface="Hiragino Maru Gothic ProN W4" panose="020F0400000000000000" pitchFamily="34" charset="-128"/>
              </a:rPr>
              <a:t>for</a:t>
            </a:r>
            <a:r>
              <a:rPr lang="ja-JP" altLang="en-US" sz="2000" dirty="0" err="1">
                <a:latin typeface="Hiragino Maru Gothic ProN W4" panose="020F0400000000000000" pitchFamily="34" charset="-128"/>
                <a:ea typeface="Hiragino Maru Gothic ProN W4" panose="020F0400000000000000" pitchFamily="34" charset="-128"/>
              </a:rPr>
              <a:t>文で</a:t>
            </a:r>
            <a:r>
              <a:rPr lang="en-US" altLang="ja-JP" sz="2000" dirty="0" err="1">
                <a:latin typeface="Hiragino Maru Gothic ProN W4" panose="020F0400000000000000" pitchFamily="34" charset="-128"/>
                <a:ea typeface="Hiragino Maru Gothic ProN W4" panose="020F0400000000000000" pitchFamily="34" charset="-128"/>
              </a:rPr>
              <a:t>range(10)</a:t>
            </a:r>
            <a:r>
              <a:rPr lang="ja-JP" altLang="en-US" sz="2000" dirty="0" err="1">
                <a:latin typeface="Hiragino Maru Gothic ProN W4" panose="020F0400000000000000" pitchFamily="34" charset="-128"/>
                <a:ea typeface="Hiragino Maru Gothic ProN W4" panose="020F0400000000000000" pitchFamily="34" charset="-128"/>
              </a:rPr>
              <a:t>として、</a:t>
            </a:r>
            <a:r>
              <a:rPr lang="en-US" altLang="ja-JP" sz="2000" dirty="0" err="1">
                <a:latin typeface="Hiragino Maru Gothic ProN W4" panose="020F0400000000000000" pitchFamily="34" charset="-128"/>
                <a:ea typeface="Hiragino Maru Gothic ProN W4" panose="020F0400000000000000" pitchFamily="34" charset="-128"/>
              </a:rPr>
              <a:t>0</a:t>
            </a:r>
            <a:r>
              <a:rPr lang="ja-JP" altLang="en-US" sz="2000" dirty="0" err="1">
                <a:latin typeface="Hiragino Maru Gothic ProN W4" panose="020F0400000000000000" pitchFamily="34" charset="-128"/>
                <a:ea typeface="Hiragino Maru Gothic ProN W4" panose="020F0400000000000000" pitchFamily="34" charset="-128"/>
              </a:rPr>
              <a:t>から</a:t>
            </a:r>
            <a:r>
              <a:rPr lang="en-US" altLang="ja-JP" sz="2000" dirty="0" err="1">
                <a:latin typeface="Hiragino Maru Gothic ProN W4" panose="020F0400000000000000" pitchFamily="34" charset="-128"/>
                <a:ea typeface="Hiragino Maru Gothic ProN W4" panose="020F0400000000000000" pitchFamily="34" charset="-128"/>
              </a:rPr>
              <a:t>9</a:t>
            </a:r>
            <a:r>
              <a:rPr lang="ja-JP" altLang="en-US" sz="2000" dirty="0" err="1">
                <a:latin typeface="Hiragino Maru Gothic ProN W4" panose="020F0400000000000000" pitchFamily="34" charset="-128"/>
                <a:ea typeface="Hiragino Maru Gothic ProN W4" panose="020F0400000000000000" pitchFamily="34" charset="-128"/>
              </a:rPr>
              <a:t>を</a:t>
            </a:r>
            <a:r>
              <a:rPr lang="en-US" altLang="ja-JP" sz="2000" dirty="0" err="1">
                <a:latin typeface="Hiragino Maru Gothic ProN W4" panose="020F0400000000000000" pitchFamily="34" charset="-128"/>
                <a:ea typeface="Hiragino Maru Gothic ProN W4" panose="020F0400000000000000" pitchFamily="34" charset="-128"/>
              </a:rPr>
              <a:t>i</a:t>
            </a:r>
            <a:r>
              <a:rPr lang="ja-JP" altLang="en-US" sz="2000" dirty="0" err="1">
                <a:latin typeface="Hiragino Maru Gothic ProN W4" panose="020F0400000000000000" pitchFamily="34" charset="-128"/>
                <a:ea typeface="Hiragino Maru Gothic ProN W4" panose="020F0400000000000000" pitchFamily="34" charset="-128"/>
              </a:rPr>
              <a:t>に代入</a:t>
            </a:r>
            <a:endParaRPr lang="en-US" altLang="ja-JP" sz="2000" dirty="0" err="1">
              <a:latin typeface="Hiragino Maru Gothic ProN W4" panose="020F0400000000000000" pitchFamily="34" charset="-128"/>
              <a:ea typeface="Hiragino Maru Gothic ProN W4" panose="020F0400000000000000" pitchFamily="34" charset="-128"/>
            </a:endParaRPr>
          </a:p>
          <a:p>
            <a:endParaRPr lang="en-US" altLang="ja-JP" sz="2000" dirty="0" err="1">
              <a:latin typeface="Hiragino Maru Gothic ProN W4" panose="020F0400000000000000" pitchFamily="34" charset="-128"/>
              <a:ea typeface="Hiragino Maru Gothic ProN W4" panose="020F0400000000000000" pitchFamily="34" charset="-128"/>
            </a:endParaRPr>
          </a:p>
          <a:p>
            <a:r>
              <a:rPr lang="en-US" altLang="ja-JP" sz="2000" dirty="0" err="1">
                <a:latin typeface="Hiragino Maru Gothic ProN W4" panose="020F0400000000000000" pitchFamily="34" charset="-128"/>
                <a:ea typeface="Hiragino Maru Gothic ProN W4" panose="020F0400000000000000" pitchFamily="34" charset="-128"/>
              </a:rPr>
              <a:t>plt.scatter()</a:t>
            </a:r>
            <a:r>
              <a:rPr lang="ja-JP" altLang="en-US" sz="2000" dirty="0" err="1">
                <a:latin typeface="Hiragino Maru Gothic ProN W4" panose="020F0400000000000000" pitchFamily="34" charset="-128"/>
                <a:ea typeface="Hiragino Maru Gothic ProN W4" panose="020F0400000000000000" pitchFamily="34" charset="-128"/>
              </a:rPr>
              <a:t>のみを繰り返し処理</a:t>
            </a:r>
            <a:endParaRPr lang="en-US" altLang="ja-JP" sz="2000" dirty="0" err="1">
              <a:latin typeface="Hiragino Maru Gothic ProN W4" panose="020F0400000000000000" pitchFamily="34" charset="-128"/>
              <a:ea typeface="Hiragino Maru Gothic ProN W4" panose="020F0400000000000000" pitchFamily="34" charset="-128"/>
            </a:endParaRPr>
          </a:p>
          <a:p>
            <a:endParaRPr lang="en-US" altLang="ja-JP" sz="2000" dirty="0" err="1">
              <a:latin typeface="Hiragino Maru Gothic ProN W4" panose="020F0400000000000000" pitchFamily="34" charset="-128"/>
              <a:ea typeface="Hiragino Maru Gothic ProN W4" panose="020F0400000000000000" pitchFamily="34" charset="-128"/>
            </a:endParaRPr>
          </a:p>
          <a:p>
            <a:r>
              <a:rPr lang="ja-JP" altLang="en-US" sz="2000" dirty="0" err="1">
                <a:latin typeface="Hiragino Maru Gothic ProN W4" panose="020F0400000000000000" pitchFamily="34" charset="-128"/>
                <a:ea typeface="Hiragino Maru Gothic ProN W4" panose="020F0400000000000000" pitchFamily="34" charset="-128"/>
              </a:rPr>
              <a:t>最後に図を表示</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4" name="図 3" descr="グラフ, 散布図&#10;&#10;自動的に生成された説明">
            <a:extLst>
              <a:ext uri="{FF2B5EF4-FFF2-40B4-BE49-F238E27FC236}">
                <a16:creationId xmlns:a16="http://schemas.microsoft.com/office/drawing/2014/main" id="{473A1C9A-B853-3C27-BD22-2AF2771F6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79" y="1061765"/>
            <a:ext cx="6671748" cy="5770893"/>
          </a:xfrm>
          <a:prstGeom prst="rect">
            <a:avLst/>
          </a:prstGeom>
        </p:spPr>
      </p:pic>
      <p:sp>
        <p:nvSpPr>
          <p:cNvPr id="8" name="テキスト ボックス 7">
            <a:extLst>
              <a:ext uri="{FF2B5EF4-FFF2-40B4-BE49-F238E27FC236}">
                <a16:creationId xmlns:a16="http://schemas.microsoft.com/office/drawing/2014/main" id="{037DB77E-1E8B-427D-BBFB-39DA1119E27E}"/>
              </a:ext>
            </a:extLst>
          </p:cNvPr>
          <p:cNvSpPr txBox="1"/>
          <p:nvPr/>
        </p:nvSpPr>
        <p:spPr>
          <a:xfrm>
            <a:off x="7559369" y="6290857"/>
            <a:ext cx="4624376" cy="400110"/>
          </a:xfrm>
          <a:prstGeom prst="rect">
            <a:avLst/>
          </a:prstGeom>
          <a:noFill/>
        </p:spPr>
        <p:txBody>
          <a:bodyPr wrap="square">
            <a:spAutoFit/>
          </a:bodyPr>
          <a:lstStyle/>
          <a:p>
            <a:r>
              <a:rPr lang="ja-JP" altLang="en-US" sz="2000" dirty="0" err="1">
                <a:latin typeface="Hiragino Maru Gothic ProN W4" panose="020F0400000000000000" pitchFamily="34" charset="-128"/>
                <a:ea typeface="Hiragino Maru Gothic ProN W4" panose="020F0400000000000000" pitchFamily="34" charset="-128"/>
              </a:rPr>
              <a:t>あまり綺麗に分かれていない</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9" name="図 8" descr="グラフ, 散布図&#10;&#10;自動的に生成された説明">
            <a:extLst>
              <a:ext uri="{FF2B5EF4-FFF2-40B4-BE49-F238E27FC236}">
                <a16:creationId xmlns:a16="http://schemas.microsoft.com/office/drawing/2014/main" id="{55FCB51E-6B83-28DB-D4F2-CCF4B0856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9855" y="3320615"/>
            <a:ext cx="3677166" cy="2665619"/>
          </a:xfrm>
          <a:prstGeom prst="rect">
            <a:avLst/>
          </a:prstGeom>
        </p:spPr>
      </p:pic>
    </p:spTree>
    <p:extLst>
      <p:ext uri="{BB962C8B-B14F-4D97-AF65-F5344CB8AC3E}">
        <p14:creationId xmlns:p14="http://schemas.microsoft.com/office/powerpoint/2010/main" val="55631304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0BC6A-AE56-95B4-E7EF-6F50096B3BDC}"/>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A9125872-65B5-F72E-9730-87287AD943A9}"/>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E0F89C3D-3B90-0D40-712D-F9A86D624CA4}"/>
              </a:ext>
            </a:extLst>
          </p:cNvPr>
          <p:cNvSpPr txBox="1"/>
          <p:nvPr/>
        </p:nvSpPr>
        <p:spPr>
          <a:xfrm>
            <a:off x="4192445" y="167033"/>
            <a:ext cx="3807132"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tSNE</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の結果</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14D5C855-CB26-4837-D6B6-EC15419CE461}"/>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E9ED36-0C2A-5FDB-E700-10A9A8EE7163}"/>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1FC18F0-5A62-DD51-7688-12D3DE924297}"/>
              </a:ext>
            </a:extLst>
          </p:cNvPr>
          <p:cNvSpPr txBox="1"/>
          <p:nvPr/>
        </p:nvSpPr>
        <p:spPr>
          <a:xfrm>
            <a:off x="1039275" y="4309041"/>
            <a:ext cx="4624376" cy="400110"/>
          </a:xfrm>
          <a:prstGeom prst="rect">
            <a:avLst/>
          </a:prstGeom>
          <a:noFill/>
        </p:spPr>
        <p:txBody>
          <a:bodyPr wrap="square">
            <a:spAutoFit/>
          </a:bodyPr>
          <a:lstStyle/>
          <a:p>
            <a:r>
              <a:rPr lang="en-US" altLang="ja-JP" sz="2000" dirty="0">
                <a:latin typeface="Hiragino Maru Gothic ProN W4" panose="020F0400000000000000" pitchFamily="34" charset="-128"/>
                <a:ea typeface="Hiragino Maru Gothic ProN W4" panose="020F0400000000000000" pitchFamily="34" charset="-128"/>
              </a:rPr>
              <a:t>mode = TSNE()</a:t>
            </a:r>
            <a:r>
              <a:rPr lang="ja-JP" altLang="en-US" sz="2000" dirty="0">
                <a:latin typeface="Hiragino Maru Gothic ProN W4" panose="020F0400000000000000" pitchFamily="34" charset="-128"/>
                <a:ea typeface="Hiragino Maru Gothic ProN W4" panose="020F0400000000000000" pitchFamily="34" charset="-128"/>
              </a:rPr>
              <a:t>に変更して再度実行</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CE6CB48D-62E5-C36C-7291-2FC1AB8C00BF}"/>
              </a:ext>
            </a:extLst>
          </p:cNvPr>
          <p:cNvPicPr>
            <a:picLocks noChangeAspect="1"/>
          </p:cNvPicPr>
          <p:nvPr/>
        </p:nvPicPr>
        <p:blipFill rotWithShape="1">
          <a:blip r:embed="rId3">
            <a:extLst>
              <a:ext uri="{28A0092B-C50C-407E-A947-70E740481C1C}">
                <a14:useLocalDpi xmlns:a14="http://schemas.microsoft.com/office/drawing/2010/main" val="0"/>
              </a:ext>
            </a:extLst>
          </a:blip>
          <a:srcRect t="8059"/>
          <a:stretch/>
        </p:blipFill>
        <p:spPr>
          <a:xfrm>
            <a:off x="180352" y="1173389"/>
            <a:ext cx="5830339" cy="2428407"/>
          </a:xfrm>
          <a:prstGeom prst="rect">
            <a:avLst/>
          </a:prstGeom>
        </p:spPr>
      </p:pic>
      <p:pic>
        <p:nvPicPr>
          <p:cNvPr id="10" name="図 9" descr="グラフ, 散布図&#10;&#10;自動的に生成された説明">
            <a:extLst>
              <a:ext uri="{FF2B5EF4-FFF2-40B4-BE49-F238E27FC236}">
                <a16:creationId xmlns:a16="http://schemas.microsoft.com/office/drawing/2014/main" id="{1C97BBF0-BFEE-6430-70E2-0B6190780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29" y="1061764"/>
            <a:ext cx="6082616" cy="4523485"/>
          </a:xfrm>
          <a:prstGeom prst="rect">
            <a:avLst/>
          </a:prstGeom>
        </p:spPr>
      </p:pic>
      <p:sp>
        <p:nvSpPr>
          <p:cNvPr id="11" name="テキスト ボックス 10">
            <a:extLst>
              <a:ext uri="{FF2B5EF4-FFF2-40B4-BE49-F238E27FC236}">
                <a16:creationId xmlns:a16="http://schemas.microsoft.com/office/drawing/2014/main" id="{EAE72FA1-7E28-25F4-B39D-915C4F3E73D6}"/>
              </a:ext>
            </a:extLst>
          </p:cNvPr>
          <p:cNvSpPr txBox="1"/>
          <p:nvPr/>
        </p:nvSpPr>
        <p:spPr>
          <a:xfrm>
            <a:off x="2263516" y="5866527"/>
            <a:ext cx="8202284" cy="707886"/>
          </a:xfrm>
          <a:prstGeom prst="rect">
            <a:avLst/>
          </a:prstGeom>
          <a:noFill/>
        </p:spPr>
        <p:txBody>
          <a:bodyPr wrap="square">
            <a:spAutoFit/>
          </a:bodyPr>
          <a:lstStyle/>
          <a:p>
            <a:pPr algn="ctr"/>
            <a:r>
              <a:rPr lang="en-US" altLang="ja-JP" sz="2000" dirty="0" err="1">
                <a:latin typeface="Hiragino Maru Gothic ProN W4" panose="020F0400000000000000" pitchFamily="34" charset="-128"/>
                <a:ea typeface="Hiragino Maru Gothic ProN W4" panose="020F0400000000000000" pitchFamily="34" charset="-128"/>
              </a:rPr>
              <a:t>TSNE</a:t>
            </a:r>
            <a:r>
              <a:rPr lang="ja-JP" altLang="en-US" sz="2000" dirty="0">
                <a:latin typeface="Hiragino Maru Gothic ProN W4" panose="020F0400000000000000" pitchFamily="34" charset="-128"/>
                <a:ea typeface="Hiragino Maru Gothic ProN W4" panose="020F0400000000000000" pitchFamily="34" charset="-128"/>
              </a:rPr>
              <a:t>の方がきれいに分かれそう</a:t>
            </a:r>
            <a:endParaRPr lang="en-US" altLang="ja-JP" sz="2000" dirty="0">
              <a:latin typeface="Hiragino Maru Gothic ProN W4" panose="020F0400000000000000" pitchFamily="34" charset="-128"/>
              <a:ea typeface="Hiragino Maru Gothic ProN W4" panose="020F0400000000000000" pitchFamily="34" charset="-128"/>
            </a:endParaRPr>
          </a:p>
          <a:p>
            <a:pPr algn="ct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結果は学習の度に変わるので皆同じ図にはなりません</a:t>
            </a:r>
            <a:r>
              <a:rPr lang="en-US" altLang="ja-JP" sz="2000" dirty="0">
                <a:latin typeface="Hiragino Maru Gothic ProN W4" panose="020F0400000000000000" pitchFamily="34" charset="-128"/>
                <a:ea typeface="Hiragino Maru Gothic ProN W4" panose="020F0400000000000000" pitchFamily="34" charset="-128"/>
              </a:rPr>
              <a:t>)</a:t>
            </a:r>
            <a:endParaRPr lang="ja-JP" altLang="en-US" sz="20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9976396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75962-0632-1296-983E-55773736EA4A}"/>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8D70411A-923C-E859-1464-8CE449715708}"/>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456B8DB3-2224-6120-2DDA-8A8A6BBAD751}"/>
              </a:ext>
            </a:extLst>
          </p:cNvPr>
          <p:cNvSpPr txBox="1"/>
          <p:nvPr/>
        </p:nvSpPr>
        <p:spPr>
          <a:xfrm>
            <a:off x="4051381" y="167033"/>
            <a:ext cx="4089261"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UMAP</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の結果</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3216B1F2-F719-1DA3-361D-D8BB555B968C}"/>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3328EC3-04EA-2F4F-1B14-FA8420454069}"/>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96E339A9-3873-11A2-D435-C492E4C72C4B}"/>
              </a:ext>
            </a:extLst>
          </p:cNvPr>
          <p:cNvSpPr txBox="1"/>
          <p:nvPr/>
        </p:nvSpPr>
        <p:spPr>
          <a:xfrm>
            <a:off x="604560" y="4033640"/>
            <a:ext cx="4624376" cy="400110"/>
          </a:xfrm>
          <a:prstGeom prst="rect">
            <a:avLst/>
          </a:prstGeom>
          <a:noFill/>
        </p:spPr>
        <p:txBody>
          <a:bodyPr wrap="square">
            <a:spAutoFit/>
          </a:bodyPr>
          <a:lstStyle/>
          <a:p>
            <a:r>
              <a:rPr lang="en-US" altLang="ja-JP" sz="2000" dirty="0">
                <a:latin typeface="Hiragino Maru Gothic ProN W4" panose="020F0400000000000000" pitchFamily="34" charset="-128"/>
                <a:ea typeface="Hiragino Maru Gothic ProN W4" panose="020F0400000000000000" pitchFamily="34" charset="-128"/>
              </a:rPr>
              <a:t>mode = UMAP()</a:t>
            </a:r>
            <a:r>
              <a:rPr lang="ja-JP" altLang="en-US" sz="2000" dirty="0">
                <a:latin typeface="Hiragino Maru Gothic ProN W4" panose="020F0400000000000000" pitchFamily="34" charset="-128"/>
                <a:ea typeface="Hiragino Maru Gothic ProN W4" panose="020F0400000000000000" pitchFamily="34" charset="-128"/>
              </a:rPr>
              <a:t>に変更して再度実行</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1" name="テキスト ボックス 10">
            <a:extLst>
              <a:ext uri="{FF2B5EF4-FFF2-40B4-BE49-F238E27FC236}">
                <a16:creationId xmlns:a16="http://schemas.microsoft.com/office/drawing/2014/main" id="{43B5E166-977C-E576-A1E3-5098952B3AAA}"/>
              </a:ext>
            </a:extLst>
          </p:cNvPr>
          <p:cNvSpPr txBox="1"/>
          <p:nvPr/>
        </p:nvSpPr>
        <p:spPr>
          <a:xfrm>
            <a:off x="2263516" y="5866527"/>
            <a:ext cx="8202284" cy="707886"/>
          </a:xfrm>
          <a:prstGeom prst="rect">
            <a:avLst/>
          </a:prstGeom>
          <a:noFill/>
        </p:spPr>
        <p:txBody>
          <a:bodyPr wrap="square">
            <a:spAutoFit/>
          </a:bodyPr>
          <a:lstStyle/>
          <a:p>
            <a:pPr algn="ctr"/>
            <a:r>
              <a:rPr lang="en-US" altLang="ja-JP" sz="2000" dirty="0" err="1">
                <a:latin typeface="Hiragino Maru Gothic ProN W4" panose="020F0400000000000000" pitchFamily="34" charset="-128"/>
                <a:ea typeface="Hiragino Maru Gothic ProN W4" panose="020F0400000000000000" pitchFamily="34" charset="-128"/>
              </a:rPr>
              <a:t>UMAP</a:t>
            </a:r>
            <a:r>
              <a:rPr lang="ja-JP" altLang="en-US" sz="2000" dirty="0" err="1">
                <a:latin typeface="Hiragino Maru Gothic ProN W4" panose="020F0400000000000000" pitchFamily="34" charset="-128"/>
                <a:ea typeface="Hiragino Maru Gothic ProN W4" panose="020F0400000000000000" pitchFamily="34" charset="-128"/>
              </a:rPr>
              <a:t>も</a:t>
            </a:r>
            <a:r>
              <a:rPr lang="en-US" altLang="ja-JP" sz="2000" dirty="0" err="1">
                <a:latin typeface="Hiragino Maru Gothic ProN W4" panose="020F0400000000000000" pitchFamily="34" charset="-128"/>
                <a:ea typeface="Hiragino Maru Gothic ProN W4" panose="020F0400000000000000" pitchFamily="34" charset="-128"/>
              </a:rPr>
              <a:t>PCA</a:t>
            </a:r>
            <a:r>
              <a:rPr lang="ja-JP" altLang="en-US" sz="2000" dirty="0" err="1">
                <a:latin typeface="Hiragino Maru Gothic ProN W4" panose="020F0400000000000000" pitchFamily="34" charset="-128"/>
                <a:ea typeface="Hiragino Maru Gothic ProN W4" panose="020F0400000000000000" pitchFamily="34" charset="-128"/>
              </a:rPr>
              <a:t>より</a:t>
            </a:r>
            <a:r>
              <a:rPr lang="ja-JP" altLang="en-US" sz="2000" dirty="0">
                <a:latin typeface="Hiragino Maru Gothic ProN W4" panose="020F0400000000000000" pitchFamily="34" charset="-128"/>
                <a:ea typeface="Hiragino Maru Gothic ProN W4" panose="020F0400000000000000" pitchFamily="34" charset="-128"/>
              </a:rPr>
              <a:t>きれいに分かれそう</a:t>
            </a:r>
            <a:endParaRPr lang="en-US" altLang="ja-JP" sz="2000" dirty="0">
              <a:latin typeface="Hiragino Maru Gothic ProN W4" panose="020F0400000000000000" pitchFamily="34" charset="-128"/>
              <a:ea typeface="Hiragino Maru Gothic ProN W4" panose="020F0400000000000000" pitchFamily="34" charset="-128"/>
            </a:endParaRPr>
          </a:p>
          <a:p>
            <a:pPr algn="ct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結果は学習の度に変わるので皆同じ図にはなりません</a:t>
            </a:r>
            <a:r>
              <a:rPr lang="en-US" altLang="ja-JP" sz="2000" dirty="0">
                <a:latin typeface="Hiragino Maru Gothic ProN W4" panose="020F0400000000000000" pitchFamily="34" charset="-128"/>
                <a:ea typeface="Hiragino Maru Gothic ProN W4" panose="020F0400000000000000" pitchFamily="34" charset="-128"/>
              </a:rPr>
              <a:t>)</a:t>
            </a:r>
            <a:endParaRPr lang="ja-JP" altLang="en-US" sz="2000" dirty="0">
              <a:latin typeface="Hiragino Maru Gothic ProN W4" panose="020F0400000000000000" pitchFamily="34" charset="-128"/>
              <a:ea typeface="Hiragino Maru Gothic ProN W4" panose="020F0400000000000000" pitchFamily="34" charset="-128"/>
            </a:endParaRPr>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9DE04096-D2A0-7320-89EC-7E69F4BD3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89" y="1173375"/>
            <a:ext cx="5549901" cy="2343150"/>
          </a:xfrm>
          <a:prstGeom prst="rect">
            <a:avLst/>
          </a:prstGeom>
        </p:spPr>
      </p:pic>
      <p:pic>
        <p:nvPicPr>
          <p:cNvPr id="8" name="図 7" descr="グラフ, 散布図&#10;&#10;自動的に生成された説明">
            <a:extLst>
              <a:ext uri="{FF2B5EF4-FFF2-40B4-BE49-F238E27FC236}">
                <a16:creationId xmlns:a16="http://schemas.microsoft.com/office/drawing/2014/main" id="{A1835EE0-86A9-9B4C-EB67-23DEF4CC5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787" y="1082262"/>
            <a:ext cx="6082616" cy="4594100"/>
          </a:xfrm>
          <a:prstGeom prst="rect">
            <a:avLst/>
          </a:prstGeom>
        </p:spPr>
      </p:pic>
    </p:spTree>
    <p:extLst>
      <p:ext uri="{BB962C8B-B14F-4D97-AF65-F5344CB8AC3E}">
        <p14:creationId xmlns:p14="http://schemas.microsoft.com/office/powerpoint/2010/main" val="131026938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DE1EF2-2BCD-4137-AD31-F0C0FB113620}"/>
              </a:ext>
            </a:extLst>
          </p:cNvPr>
          <p:cNvSpPr txBox="1"/>
          <p:nvPr/>
        </p:nvSpPr>
        <p:spPr>
          <a:xfrm>
            <a:off x="2098676" y="756625"/>
            <a:ext cx="1371600" cy="369332"/>
          </a:xfrm>
          <a:prstGeom prst="rect">
            <a:avLst/>
          </a:prstGeom>
          <a:noFill/>
        </p:spPr>
        <p:txBody>
          <a:bodyPr wrap="square" rtlCol="0">
            <a:spAutoFit/>
          </a:bodyPr>
          <a:lstStyle/>
          <a:p>
            <a:pPr algn="ctr"/>
            <a:r>
              <a:rPr kumimoji="1" lang="en-US" altLang="ja-JP" dirty="0">
                <a:latin typeface="Hiragino Maru Gothic ProN W4" panose="020F0400000000000000" pitchFamily="34" charset="-128"/>
                <a:ea typeface="Hiragino Maru Gothic ProN W4" panose="020F0400000000000000" pitchFamily="34" charset="-128"/>
              </a:rPr>
              <a:t>n = 200</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7" name="テキスト ボックス 6">
            <a:extLst>
              <a:ext uri="{FF2B5EF4-FFF2-40B4-BE49-F238E27FC236}">
                <a16:creationId xmlns:a16="http://schemas.microsoft.com/office/drawing/2014/main" id="{DD8CA3B3-2E82-4EBC-9439-18BD6939AA77}"/>
              </a:ext>
            </a:extLst>
          </p:cNvPr>
          <p:cNvSpPr txBox="1"/>
          <p:nvPr/>
        </p:nvSpPr>
        <p:spPr>
          <a:xfrm>
            <a:off x="4641890" y="726668"/>
            <a:ext cx="1371600" cy="369332"/>
          </a:xfrm>
          <a:prstGeom prst="rect">
            <a:avLst/>
          </a:prstGeom>
          <a:noFill/>
        </p:spPr>
        <p:txBody>
          <a:bodyPr wrap="square" rtlCol="0">
            <a:spAutoFit/>
          </a:bodyPr>
          <a:lstStyle/>
          <a:p>
            <a:pPr algn="ctr"/>
            <a:r>
              <a:rPr kumimoji="1" lang="en-US" altLang="ja-JP" dirty="0">
                <a:latin typeface="Hiragino Maru Gothic ProN W4" panose="020F0400000000000000" pitchFamily="34" charset="-128"/>
                <a:ea typeface="Hiragino Maru Gothic ProN W4" panose="020F0400000000000000" pitchFamily="34" charset="-128"/>
              </a:rPr>
              <a:t>n = 500</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8" name="テキスト ボックス 7">
            <a:extLst>
              <a:ext uri="{FF2B5EF4-FFF2-40B4-BE49-F238E27FC236}">
                <a16:creationId xmlns:a16="http://schemas.microsoft.com/office/drawing/2014/main" id="{ADCBAB75-ED15-4911-96B6-E88BD2FD0DD1}"/>
              </a:ext>
            </a:extLst>
          </p:cNvPr>
          <p:cNvSpPr txBox="1"/>
          <p:nvPr/>
        </p:nvSpPr>
        <p:spPr>
          <a:xfrm>
            <a:off x="70978" y="1884930"/>
            <a:ext cx="1371600" cy="369332"/>
          </a:xfrm>
          <a:prstGeom prst="rect">
            <a:avLst/>
          </a:prstGeom>
          <a:noFill/>
        </p:spPr>
        <p:txBody>
          <a:bodyPr wrap="square" rtlCol="0">
            <a:spAutoFit/>
          </a:bodyPr>
          <a:lstStyle/>
          <a:p>
            <a:pPr algn="ctr"/>
            <a:r>
              <a:rPr lang="en-US" altLang="ja-JP" dirty="0">
                <a:latin typeface="Hiragino Maru Gothic ProN W4" panose="020F0400000000000000" pitchFamily="34" charset="-128"/>
                <a:ea typeface="Hiragino Maru Gothic ProN W4" panose="020F0400000000000000" pitchFamily="34" charset="-128"/>
              </a:rPr>
              <a:t>PCA</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9" name="テキスト ボックス 8">
            <a:extLst>
              <a:ext uri="{FF2B5EF4-FFF2-40B4-BE49-F238E27FC236}">
                <a16:creationId xmlns:a16="http://schemas.microsoft.com/office/drawing/2014/main" id="{9FEDDA82-C6E9-4BAD-927A-6D2D26CDE2FD}"/>
              </a:ext>
            </a:extLst>
          </p:cNvPr>
          <p:cNvSpPr txBox="1"/>
          <p:nvPr/>
        </p:nvSpPr>
        <p:spPr>
          <a:xfrm>
            <a:off x="148646" y="3579138"/>
            <a:ext cx="1371600" cy="369332"/>
          </a:xfrm>
          <a:prstGeom prst="rect">
            <a:avLst/>
          </a:prstGeom>
          <a:noFill/>
        </p:spPr>
        <p:txBody>
          <a:bodyPr wrap="square" rtlCol="0">
            <a:spAutoFit/>
          </a:bodyPr>
          <a:lstStyle/>
          <a:p>
            <a:pPr algn="ctr"/>
            <a:r>
              <a:rPr kumimoji="1" lang="en-US" altLang="ja-JP" dirty="0" err="1">
                <a:latin typeface="Hiragino Maru Gothic ProN W4" panose="020F0400000000000000" pitchFamily="34" charset="-128"/>
                <a:ea typeface="Hiragino Maru Gothic ProN W4" panose="020F0400000000000000" pitchFamily="34" charset="-128"/>
              </a:rPr>
              <a:t>tSN</a:t>
            </a:r>
            <a:r>
              <a:rPr lang="en-US" altLang="ja-JP" dirty="0" err="1">
                <a:latin typeface="Hiragino Maru Gothic ProN W4" panose="020F0400000000000000" pitchFamily="34" charset="-128"/>
                <a:ea typeface="Hiragino Maru Gothic ProN W4" panose="020F0400000000000000" pitchFamily="34" charset="-128"/>
              </a:rPr>
              <a:t>E</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6D851DF1-FF22-4C3D-B495-EBEA7A53FC9C}"/>
              </a:ext>
            </a:extLst>
          </p:cNvPr>
          <p:cNvSpPr txBox="1"/>
          <p:nvPr/>
        </p:nvSpPr>
        <p:spPr>
          <a:xfrm>
            <a:off x="7237414" y="758922"/>
            <a:ext cx="1371600" cy="369332"/>
          </a:xfrm>
          <a:prstGeom prst="rect">
            <a:avLst/>
          </a:prstGeom>
          <a:noFill/>
        </p:spPr>
        <p:txBody>
          <a:bodyPr wrap="square" rtlCol="0">
            <a:spAutoFit/>
          </a:bodyPr>
          <a:lstStyle/>
          <a:p>
            <a:pPr algn="ctr"/>
            <a:r>
              <a:rPr kumimoji="1" lang="en-US" altLang="ja-JP" dirty="0">
                <a:latin typeface="Hiragino Maru Gothic ProN W4" panose="020F0400000000000000" pitchFamily="34" charset="-128"/>
                <a:ea typeface="Hiragino Maru Gothic ProN W4" panose="020F0400000000000000" pitchFamily="34" charset="-128"/>
              </a:rPr>
              <a:t>n = 1000</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12" name="四角形">
            <a:extLst>
              <a:ext uri="{FF2B5EF4-FFF2-40B4-BE49-F238E27FC236}">
                <a16:creationId xmlns:a16="http://schemas.microsoft.com/office/drawing/2014/main" id="{84F3D16F-D5AB-D9B3-8D4E-77C1CE81CB89}"/>
              </a:ext>
            </a:extLst>
          </p:cNvPr>
          <p:cNvSpPr/>
          <p:nvPr/>
        </p:nvSpPr>
        <p:spPr>
          <a:xfrm>
            <a:off x="0" y="-2634"/>
            <a:ext cx="12199803" cy="713406"/>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5" name="次元削減の例：主成分分析">
            <a:extLst>
              <a:ext uri="{FF2B5EF4-FFF2-40B4-BE49-F238E27FC236}">
                <a16:creationId xmlns:a16="http://schemas.microsoft.com/office/drawing/2014/main" id="{AD7299C3-F8EB-4189-A7E3-8A43489BFBF5}"/>
              </a:ext>
            </a:extLst>
          </p:cNvPr>
          <p:cNvSpPr txBox="1"/>
          <p:nvPr/>
        </p:nvSpPr>
        <p:spPr>
          <a:xfrm>
            <a:off x="2068792" y="82199"/>
            <a:ext cx="820577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n</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数</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使用するデータの数</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を変えた時の比較</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18" name="図 17" descr="グラフ, 散布図&#10;&#10;自動的に生成された説明">
            <a:extLst>
              <a:ext uri="{FF2B5EF4-FFF2-40B4-BE49-F238E27FC236}">
                <a16:creationId xmlns:a16="http://schemas.microsoft.com/office/drawing/2014/main" id="{21F5CA12-D2E0-93AA-BCA7-B38F3232D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417" y="1128254"/>
            <a:ext cx="2197437" cy="1605017"/>
          </a:xfrm>
          <a:prstGeom prst="rect">
            <a:avLst/>
          </a:prstGeom>
        </p:spPr>
      </p:pic>
      <p:pic>
        <p:nvPicPr>
          <p:cNvPr id="20" name="図 19" descr="グラフ, 散布図&#10;&#10;自動的に生成された説明">
            <a:extLst>
              <a:ext uri="{FF2B5EF4-FFF2-40B4-BE49-F238E27FC236}">
                <a16:creationId xmlns:a16="http://schemas.microsoft.com/office/drawing/2014/main" id="{8A723359-CCEA-A933-A22C-660D4687C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9130" y="1074058"/>
            <a:ext cx="2197437" cy="1640483"/>
          </a:xfrm>
          <a:prstGeom prst="rect">
            <a:avLst/>
          </a:prstGeom>
        </p:spPr>
      </p:pic>
      <p:sp>
        <p:nvSpPr>
          <p:cNvPr id="21" name="テキスト ボックス 20">
            <a:extLst>
              <a:ext uri="{FF2B5EF4-FFF2-40B4-BE49-F238E27FC236}">
                <a16:creationId xmlns:a16="http://schemas.microsoft.com/office/drawing/2014/main" id="{CACFB190-CDEE-51D3-ABFC-D2CC792F7977}"/>
              </a:ext>
            </a:extLst>
          </p:cNvPr>
          <p:cNvSpPr txBox="1"/>
          <p:nvPr/>
        </p:nvSpPr>
        <p:spPr>
          <a:xfrm>
            <a:off x="9832938" y="739120"/>
            <a:ext cx="1371600" cy="369332"/>
          </a:xfrm>
          <a:prstGeom prst="rect">
            <a:avLst/>
          </a:prstGeom>
          <a:noFill/>
        </p:spPr>
        <p:txBody>
          <a:bodyPr wrap="square" rtlCol="0">
            <a:spAutoFit/>
          </a:bodyPr>
          <a:lstStyle/>
          <a:p>
            <a:pPr algn="ctr"/>
            <a:r>
              <a:rPr kumimoji="1" lang="en-US" altLang="ja-JP" dirty="0">
                <a:latin typeface="Hiragino Maru Gothic ProN W4" panose="020F0400000000000000" pitchFamily="34" charset="-128"/>
                <a:ea typeface="Hiragino Maru Gothic ProN W4" panose="020F0400000000000000" pitchFamily="34" charset="-128"/>
              </a:rPr>
              <a:t>n = 2000</a:t>
            </a:r>
            <a:endParaRPr kumimoji="1" lang="ja-JP" altLang="en-US" dirty="0">
              <a:latin typeface="Hiragino Maru Gothic ProN W4" panose="020F0400000000000000" pitchFamily="34" charset="-128"/>
              <a:ea typeface="Hiragino Maru Gothic ProN W4" panose="020F0400000000000000" pitchFamily="34" charset="-128"/>
            </a:endParaRPr>
          </a:p>
        </p:txBody>
      </p:sp>
      <p:pic>
        <p:nvPicPr>
          <p:cNvPr id="23" name="図 22" descr="グラフ, 散布図&#10;&#10;自動的に生成された説明">
            <a:extLst>
              <a:ext uri="{FF2B5EF4-FFF2-40B4-BE49-F238E27FC236}">
                <a16:creationId xmlns:a16="http://schemas.microsoft.com/office/drawing/2014/main" id="{CEB8C1DE-E252-15FA-0D81-E91D508ED5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294" y="1125958"/>
            <a:ext cx="2231063" cy="1675904"/>
          </a:xfrm>
          <a:prstGeom prst="rect">
            <a:avLst/>
          </a:prstGeom>
        </p:spPr>
      </p:pic>
      <p:pic>
        <p:nvPicPr>
          <p:cNvPr id="25" name="図 24" descr="グラフ, 散布図&#10;&#10;自動的に生成された説明">
            <a:extLst>
              <a:ext uri="{FF2B5EF4-FFF2-40B4-BE49-F238E27FC236}">
                <a16:creationId xmlns:a16="http://schemas.microsoft.com/office/drawing/2014/main" id="{7BD2C49D-FF11-E2ED-4C88-BAF0261958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2393" y="1140533"/>
            <a:ext cx="2194816" cy="1646753"/>
          </a:xfrm>
          <a:prstGeom prst="rect">
            <a:avLst/>
          </a:prstGeom>
        </p:spPr>
      </p:pic>
      <p:pic>
        <p:nvPicPr>
          <p:cNvPr id="27" name="図 26" descr="グラフ, 散布図&#10;&#10;自動的に生成された説明">
            <a:extLst>
              <a:ext uri="{FF2B5EF4-FFF2-40B4-BE49-F238E27FC236}">
                <a16:creationId xmlns:a16="http://schemas.microsoft.com/office/drawing/2014/main" id="{2891D558-CD4F-BF18-6CF5-48BCE3EAEC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757" y="2804716"/>
            <a:ext cx="2197437" cy="1688722"/>
          </a:xfrm>
          <a:prstGeom prst="rect">
            <a:avLst/>
          </a:prstGeom>
        </p:spPr>
      </p:pic>
      <p:pic>
        <p:nvPicPr>
          <p:cNvPr id="29" name="図 28" descr="グラフ, 散布図&#10;&#10;自動的に生成された説明">
            <a:extLst>
              <a:ext uri="{FF2B5EF4-FFF2-40B4-BE49-F238E27FC236}">
                <a16:creationId xmlns:a16="http://schemas.microsoft.com/office/drawing/2014/main" id="{C95D8B91-2BFB-9D57-6F4F-3B314ACA2B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1648" y="2770753"/>
            <a:ext cx="2194815" cy="1688722"/>
          </a:xfrm>
          <a:prstGeom prst="rect">
            <a:avLst/>
          </a:prstGeom>
        </p:spPr>
      </p:pic>
      <p:pic>
        <p:nvPicPr>
          <p:cNvPr id="31" name="図 30" descr="グラフ, 散布図&#10;&#10;自動的に生成された説明">
            <a:extLst>
              <a:ext uri="{FF2B5EF4-FFF2-40B4-BE49-F238E27FC236}">
                <a16:creationId xmlns:a16="http://schemas.microsoft.com/office/drawing/2014/main" id="{715EEAE5-800E-E308-0A4E-C232EB1C0D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5894" y="2806670"/>
            <a:ext cx="2194815" cy="1706198"/>
          </a:xfrm>
          <a:prstGeom prst="rect">
            <a:avLst/>
          </a:prstGeom>
        </p:spPr>
      </p:pic>
      <p:pic>
        <p:nvPicPr>
          <p:cNvPr id="33" name="図 32" descr="グラフ, 散布図&#10;&#10;自動的に生成された説明">
            <a:extLst>
              <a:ext uri="{FF2B5EF4-FFF2-40B4-BE49-F238E27FC236}">
                <a16:creationId xmlns:a16="http://schemas.microsoft.com/office/drawing/2014/main" id="{1F79F8C3-11CC-4665-B8E7-92559D1B05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2393" y="2890793"/>
            <a:ext cx="2194815" cy="1649373"/>
          </a:xfrm>
          <a:prstGeom prst="rect">
            <a:avLst/>
          </a:prstGeom>
        </p:spPr>
      </p:pic>
      <p:pic>
        <p:nvPicPr>
          <p:cNvPr id="35" name="図 34" descr="グラフ, 散布図&#10;&#10;自動的に生成された説明">
            <a:extLst>
              <a:ext uri="{FF2B5EF4-FFF2-40B4-BE49-F238E27FC236}">
                <a16:creationId xmlns:a16="http://schemas.microsoft.com/office/drawing/2014/main" id="{5ECF195E-1BFD-B5AE-770E-3859C35EE4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37526" y="4564883"/>
            <a:ext cx="2072993" cy="1628058"/>
          </a:xfrm>
          <a:prstGeom prst="rect">
            <a:avLst/>
          </a:prstGeom>
        </p:spPr>
      </p:pic>
      <p:sp>
        <p:nvSpPr>
          <p:cNvPr id="36" name="テキスト ボックス 35">
            <a:extLst>
              <a:ext uri="{FF2B5EF4-FFF2-40B4-BE49-F238E27FC236}">
                <a16:creationId xmlns:a16="http://schemas.microsoft.com/office/drawing/2014/main" id="{7B85AC7B-3818-54B6-709E-F7FB1FCABDE1}"/>
              </a:ext>
            </a:extLst>
          </p:cNvPr>
          <p:cNvSpPr txBox="1"/>
          <p:nvPr/>
        </p:nvSpPr>
        <p:spPr>
          <a:xfrm>
            <a:off x="243943" y="5273347"/>
            <a:ext cx="1371600" cy="369332"/>
          </a:xfrm>
          <a:prstGeom prst="rect">
            <a:avLst/>
          </a:prstGeom>
          <a:noFill/>
        </p:spPr>
        <p:txBody>
          <a:bodyPr wrap="square" rtlCol="0">
            <a:spAutoFit/>
          </a:bodyPr>
          <a:lstStyle/>
          <a:p>
            <a:pPr algn="ctr"/>
            <a:r>
              <a:rPr kumimoji="1" lang="en-US" altLang="ja-JP" dirty="0" err="1">
                <a:latin typeface="Hiragino Maru Gothic ProN W4" panose="020F0400000000000000" pitchFamily="34" charset="-128"/>
                <a:ea typeface="Hiragino Maru Gothic ProN W4" panose="020F0400000000000000" pitchFamily="34" charset="-128"/>
              </a:rPr>
              <a:t>UMAP</a:t>
            </a:r>
            <a:endParaRPr kumimoji="1" lang="ja-JP" altLang="en-US" dirty="0">
              <a:latin typeface="Hiragino Maru Gothic ProN W4" panose="020F0400000000000000" pitchFamily="34" charset="-128"/>
              <a:ea typeface="Hiragino Maru Gothic ProN W4" panose="020F0400000000000000" pitchFamily="34" charset="-128"/>
            </a:endParaRPr>
          </a:p>
        </p:txBody>
      </p:sp>
      <p:pic>
        <p:nvPicPr>
          <p:cNvPr id="38" name="図 37" descr="グラフ, 散布図&#10;&#10;自動的に生成された説明">
            <a:extLst>
              <a:ext uri="{FF2B5EF4-FFF2-40B4-BE49-F238E27FC236}">
                <a16:creationId xmlns:a16="http://schemas.microsoft.com/office/drawing/2014/main" id="{9A510B63-5EB8-3E2E-E392-F094F2C10D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8455" y="4564883"/>
            <a:ext cx="2072993" cy="1614299"/>
          </a:xfrm>
          <a:prstGeom prst="rect">
            <a:avLst/>
          </a:prstGeom>
        </p:spPr>
      </p:pic>
      <p:pic>
        <p:nvPicPr>
          <p:cNvPr id="40" name="図 39" descr="グラフ, 散布図&#10;&#10;自動的に生成された説明">
            <a:extLst>
              <a:ext uri="{FF2B5EF4-FFF2-40B4-BE49-F238E27FC236}">
                <a16:creationId xmlns:a16="http://schemas.microsoft.com/office/drawing/2014/main" id="{490AE888-914E-C588-F20E-F40CB5736A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10350" y="4512868"/>
            <a:ext cx="2085972" cy="1649373"/>
          </a:xfrm>
          <a:prstGeom prst="rect">
            <a:avLst/>
          </a:prstGeom>
        </p:spPr>
      </p:pic>
      <p:pic>
        <p:nvPicPr>
          <p:cNvPr id="42" name="図 41" descr="グラフ, 散布図&#10;&#10;自動的に生成された説明">
            <a:extLst>
              <a:ext uri="{FF2B5EF4-FFF2-40B4-BE49-F238E27FC236}">
                <a16:creationId xmlns:a16="http://schemas.microsoft.com/office/drawing/2014/main" id="{FD70ADE2-F020-F08A-9867-64FB4C7B7B4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92536" y="4595873"/>
            <a:ext cx="2020939" cy="1598875"/>
          </a:xfrm>
          <a:prstGeom prst="rect">
            <a:avLst/>
          </a:prstGeom>
        </p:spPr>
      </p:pic>
      <p:pic>
        <p:nvPicPr>
          <p:cNvPr id="44" name="図 43" descr="グラフ が含まれている画像&#10;&#10;自動的に生成された説明">
            <a:extLst>
              <a:ext uri="{FF2B5EF4-FFF2-40B4-BE49-F238E27FC236}">
                <a16:creationId xmlns:a16="http://schemas.microsoft.com/office/drawing/2014/main" id="{A9C2719A-CF2F-5BF0-2237-80C5A2E62503}"/>
              </a:ext>
            </a:extLst>
          </p:cNvPr>
          <p:cNvPicPr>
            <a:picLocks noChangeAspect="1"/>
          </p:cNvPicPr>
          <p:nvPr/>
        </p:nvPicPr>
        <p:blipFill rotWithShape="1">
          <a:blip r:embed="rId14">
            <a:extLst>
              <a:ext uri="{28A0092B-C50C-407E-A947-70E740481C1C}">
                <a14:useLocalDpi xmlns:a14="http://schemas.microsoft.com/office/drawing/2010/main" val="0"/>
              </a:ext>
            </a:extLst>
          </a:blip>
          <a:srcRect l="4541" t="21489" b="58025"/>
          <a:stretch/>
        </p:blipFill>
        <p:spPr>
          <a:xfrm>
            <a:off x="243943" y="6353108"/>
            <a:ext cx="7419483" cy="317629"/>
          </a:xfrm>
          <a:prstGeom prst="rect">
            <a:avLst/>
          </a:prstGeom>
        </p:spPr>
      </p:pic>
      <p:sp>
        <p:nvSpPr>
          <p:cNvPr id="45" name="テキスト ボックス 44">
            <a:extLst>
              <a:ext uri="{FF2B5EF4-FFF2-40B4-BE49-F238E27FC236}">
                <a16:creationId xmlns:a16="http://schemas.microsoft.com/office/drawing/2014/main" id="{6C50D3D3-0223-B61A-D02F-5C89B01599CB}"/>
              </a:ext>
            </a:extLst>
          </p:cNvPr>
          <p:cNvSpPr txBox="1"/>
          <p:nvPr/>
        </p:nvSpPr>
        <p:spPr>
          <a:xfrm>
            <a:off x="7691652" y="6321024"/>
            <a:ext cx="4497037" cy="369332"/>
          </a:xfrm>
          <a:prstGeom prst="rect">
            <a:avLst/>
          </a:prstGeom>
          <a:noFill/>
        </p:spPr>
        <p:txBody>
          <a:bodyPr wrap="square" rtlCol="0">
            <a:spAutoFit/>
          </a:bodyPr>
          <a:lstStyle/>
          <a:p>
            <a:r>
              <a:rPr kumimoji="1" lang="en-US" altLang="ja-JP">
                <a:latin typeface="Hiragino Maru Gothic ProN W4" panose="020F0400000000000000" pitchFamily="34" charset="-128"/>
                <a:ea typeface="Hiragino Maru Gothic ProN W4" panose="020F0400000000000000" pitchFamily="34" charset="-128"/>
              </a:rPr>
              <a:t>s=10</a:t>
            </a:r>
            <a:r>
              <a:rPr kumimoji="1" lang="ja-JP" altLang="en-US">
                <a:latin typeface="Hiragino Maru Gothic ProN W4" panose="020F0400000000000000" pitchFamily="34" charset="-128"/>
                <a:ea typeface="Hiragino Maru Gothic ProN W4" panose="020F0400000000000000" pitchFamily="34" charset="-128"/>
              </a:rPr>
              <a:t>として点のサイズを小さく</a:t>
            </a:r>
            <a:r>
              <a:rPr lang="ja-JP" altLang="en-US">
                <a:latin typeface="Hiragino Maru Gothic ProN W4" panose="020F0400000000000000" pitchFamily="34" charset="-128"/>
                <a:ea typeface="Hiragino Maru Gothic ProN W4" panose="020F0400000000000000" pitchFamily="34" charset="-128"/>
              </a:rPr>
              <a:t>している</a:t>
            </a:r>
            <a:endParaRPr kumimoji="1" lang="ja-JP" altLang="en-US">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96865714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75197-BB79-4755-A67F-029777ED77CB}"/>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6840DFC-004E-84E1-690C-A9716C359F5A}"/>
              </a:ext>
            </a:extLst>
          </p:cNvPr>
          <p:cNvSpPr txBox="1"/>
          <p:nvPr/>
        </p:nvSpPr>
        <p:spPr>
          <a:xfrm>
            <a:off x="897150" y="1304816"/>
            <a:ext cx="10549057" cy="3170099"/>
          </a:xfrm>
          <a:prstGeom prst="rect">
            <a:avLst/>
          </a:prstGeom>
          <a:noFill/>
        </p:spPr>
        <p:txBody>
          <a:bodyPr wrap="square">
            <a:spAutoFit/>
          </a:bodyPr>
          <a:lstStyle/>
          <a:p>
            <a:r>
              <a:rPr lang="ja-JP" altLang="en-US" sz="2000" dirty="0">
                <a:latin typeface="Hiragino Maru Gothic ProN W4" panose="020F0400000000000000" pitchFamily="34" charset="-128"/>
                <a:ea typeface="Hiragino Maru Gothic ProN W4" panose="020F0400000000000000" pitchFamily="34" charset="-128"/>
              </a:rPr>
              <a:t>・次元削減は高次元のデータを</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次元や</a:t>
            </a:r>
            <a:r>
              <a:rPr lang="en-US" altLang="ja-JP" sz="2000" dirty="0">
                <a:latin typeface="Hiragino Maru Gothic ProN W4" panose="020F0400000000000000" pitchFamily="34" charset="-128"/>
                <a:ea typeface="Hiragino Maru Gothic ProN W4" panose="020F0400000000000000" pitchFamily="34" charset="-128"/>
              </a:rPr>
              <a:t>3</a:t>
            </a:r>
            <a:r>
              <a:rPr lang="ja-JP" altLang="en-US" sz="2000" dirty="0">
                <a:latin typeface="Hiragino Maru Gothic ProN W4" panose="020F0400000000000000" pitchFamily="34" charset="-128"/>
                <a:ea typeface="Hiragino Maru Gothic ProN W4" panose="020F0400000000000000" pitchFamily="34" charset="-128"/>
              </a:rPr>
              <a:t>次元のデータに圧縮する教師なし機械学習の手法</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     (</a:t>
            </a:r>
            <a:r>
              <a:rPr lang="ja-JP" altLang="en-US" sz="2000" dirty="0">
                <a:latin typeface="Hiragino Maru Gothic ProN W4" panose="020F0400000000000000" pitchFamily="34" charset="-128"/>
                <a:ea typeface="Hiragino Maru Gothic ProN W4" panose="020F0400000000000000" pitchFamily="34" charset="-128"/>
              </a:rPr>
              <a:t>ここでの次元は</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次元配列などのデータの構造を指す次元ではなく、特徴量の数</a:t>
            </a:r>
            <a:r>
              <a:rPr lang="en-US" altLang="ja-JP" sz="2000" dirty="0">
                <a:latin typeface="Hiragino Maru Gothic ProN W4" panose="020F0400000000000000" pitchFamily="34" charset="-128"/>
                <a:ea typeface="Hiragino Maru Gothic ProN W4" panose="020F0400000000000000" pitchFamily="34" charset="-128"/>
              </a:rPr>
              <a:t>)</a:t>
            </a:r>
          </a:p>
          <a:p>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・今回の高次元の次元削減</a:t>
            </a:r>
            <a:r>
              <a:rPr lang="en-US" altLang="ja-JP" sz="2000" dirty="0">
                <a:latin typeface="Hiragino Maru Gothic ProN W4" panose="020F0400000000000000" pitchFamily="34" charset="-128"/>
                <a:ea typeface="Hiragino Maru Gothic ProN W4" panose="020F0400000000000000" pitchFamily="34" charset="-128"/>
              </a:rPr>
              <a:t>(784</a:t>
            </a:r>
            <a:r>
              <a:rPr lang="ja-JP" altLang="en-US" sz="2000" dirty="0">
                <a:latin typeface="Hiragino Maru Gothic ProN W4" panose="020F0400000000000000" pitchFamily="34" charset="-128"/>
                <a:ea typeface="Hiragino Maru Gothic ProN W4" panose="020F0400000000000000" pitchFamily="34" charset="-128"/>
              </a:rPr>
              <a:t>次元→</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次元</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では</a:t>
            </a:r>
            <a:r>
              <a:rPr lang="en-US" altLang="ja-JP" sz="2000" dirty="0" err="1">
                <a:latin typeface="Hiragino Maru Gothic ProN W4" panose="020F0400000000000000" pitchFamily="34" charset="-128"/>
                <a:ea typeface="Hiragino Maru Gothic ProN W4" panose="020F0400000000000000" pitchFamily="34" charset="-128"/>
              </a:rPr>
              <a:t>tSNE</a:t>
            </a:r>
            <a:r>
              <a:rPr lang="ja-JP" altLang="en-US" sz="2000" dirty="0" err="1">
                <a:latin typeface="Hiragino Maru Gothic ProN W4" panose="020F0400000000000000" pitchFamily="34" charset="-128"/>
                <a:ea typeface="Hiragino Maru Gothic ProN W4" panose="020F0400000000000000" pitchFamily="34" charset="-128"/>
              </a:rPr>
              <a:t>や</a:t>
            </a:r>
            <a:r>
              <a:rPr lang="en-US" altLang="ja-JP" sz="2000" dirty="0" err="1">
                <a:latin typeface="Hiragino Maru Gothic ProN W4" panose="020F0400000000000000" pitchFamily="34" charset="-128"/>
                <a:ea typeface="Hiragino Maru Gothic ProN W4" panose="020F0400000000000000" pitchFamily="34" charset="-128"/>
              </a:rPr>
              <a:t>UMAP</a:t>
            </a:r>
            <a:r>
              <a:rPr lang="ja-JP" altLang="en-US" sz="2000" dirty="0">
                <a:latin typeface="Hiragino Maru Gothic ProN W4" panose="020F0400000000000000" pitchFamily="34" charset="-128"/>
                <a:ea typeface="Hiragino Maru Gothic ProN W4" panose="020F0400000000000000" pitchFamily="34" charset="-128"/>
              </a:rPr>
              <a:t>の方がうまく分類できていることが分かりました</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      (</a:t>
            </a:r>
            <a:r>
              <a:rPr lang="ja-JP" altLang="en-US" sz="2000" dirty="0">
                <a:latin typeface="Hiragino Maru Gothic ProN W4" panose="020F0400000000000000" pitchFamily="34" charset="-128"/>
                <a:ea typeface="Hiragino Maru Gothic ProN W4" panose="020F0400000000000000" pitchFamily="34" charset="-128"/>
              </a:rPr>
              <a:t>画像のデータかつ</a:t>
            </a:r>
            <a:r>
              <a:rPr lang="en-US" altLang="ja-JP" sz="2000" dirty="0">
                <a:latin typeface="Hiragino Maru Gothic ProN W4" panose="020F0400000000000000" pitchFamily="34" charset="-128"/>
                <a:ea typeface="Hiragino Maru Gothic ProN W4" panose="020F0400000000000000" pitchFamily="34" charset="-128"/>
              </a:rPr>
              <a:t>1</a:t>
            </a:r>
            <a:r>
              <a:rPr lang="ja-JP" altLang="en-US" sz="2000" dirty="0">
                <a:latin typeface="Hiragino Maru Gothic ProN W4" panose="020F0400000000000000" pitchFamily="34" charset="-128"/>
                <a:ea typeface="Hiragino Maru Gothic ProN W4" panose="020F0400000000000000" pitchFamily="34" charset="-128"/>
              </a:rPr>
              <a:t>次元配列に変換</a:t>
            </a:r>
            <a:r>
              <a:rPr lang="en-US" altLang="ja-JP" sz="2000" dirty="0">
                <a:latin typeface="Hiragino Maru Gothic ProN W4" panose="020F0400000000000000" pitchFamily="34" charset="-128"/>
                <a:ea typeface="Hiragino Maru Gothic ProN W4" panose="020F0400000000000000" pitchFamily="34" charset="-128"/>
              </a:rPr>
              <a:t>(28,28)</a:t>
            </a:r>
            <a:r>
              <a:rPr lang="ja-JP" altLang="en-US" sz="2000" dirty="0">
                <a:latin typeface="Hiragino Maru Gothic ProN W4" panose="020F0400000000000000" pitchFamily="34" charset="-128"/>
                <a:ea typeface="Hiragino Maru Gothic ProN W4" panose="020F0400000000000000" pitchFamily="34" charset="-128"/>
              </a:rPr>
              <a:t>→</a:t>
            </a:r>
            <a:r>
              <a:rPr lang="en-US" altLang="ja-JP" sz="2000" dirty="0">
                <a:latin typeface="Hiragino Maru Gothic ProN W4" panose="020F0400000000000000" pitchFamily="34" charset="-128"/>
                <a:ea typeface="Hiragino Maru Gothic ProN W4" panose="020F0400000000000000" pitchFamily="34" charset="-128"/>
              </a:rPr>
              <a:t>(784,)</a:t>
            </a:r>
            <a:r>
              <a:rPr lang="ja-JP" altLang="en-US" sz="2000" dirty="0">
                <a:latin typeface="Hiragino Maru Gothic ProN W4" panose="020F0400000000000000" pitchFamily="34" charset="-128"/>
                <a:ea typeface="Hiragino Maru Gothic ProN W4" panose="020F0400000000000000" pitchFamily="34" charset="-128"/>
              </a:rPr>
              <a:t>しているにもかかわらず</a:t>
            </a:r>
            <a:r>
              <a:rPr lang="en-US" altLang="ja-JP" sz="2000" dirty="0">
                <a:latin typeface="Hiragino Maru Gothic ProN W4" panose="020F0400000000000000" pitchFamily="34" charset="-128"/>
                <a:ea typeface="Hiragino Maru Gothic ProN W4" panose="020F0400000000000000" pitchFamily="34" charset="-128"/>
              </a:rPr>
              <a:t>)</a:t>
            </a:r>
          </a:p>
          <a:p>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err="1">
                <a:latin typeface="Hiragino Maru Gothic ProN W4" panose="020F0400000000000000" pitchFamily="34" charset="-128"/>
                <a:ea typeface="Hiragino Maru Gothic ProN W4" panose="020F0400000000000000" pitchFamily="34" charset="-128"/>
              </a:rPr>
              <a:t>・</a:t>
            </a:r>
            <a:r>
              <a:rPr lang="en-US" altLang="ja-JP" sz="2000" dirty="0" err="1">
                <a:latin typeface="Hiragino Maru Gothic ProN W4" panose="020F0400000000000000" pitchFamily="34" charset="-128"/>
                <a:ea typeface="Hiragino Maru Gothic ProN W4" panose="020F0400000000000000" pitchFamily="34" charset="-128"/>
              </a:rPr>
              <a:t>tSNE</a:t>
            </a:r>
            <a:r>
              <a:rPr lang="ja-JP" altLang="en-US" sz="2000" dirty="0" err="1">
                <a:latin typeface="Hiragino Maru Gothic ProN W4" panose="020F0400000000000000" pitchFamily="34" charset="-128"/>
                <a:ea typeface="Hiragino Maru Gothic ProN W4" panose="020F0400000000000000" pitchFamily="34" charset="-128"/>
              </a:rPr>
              <a:t>や</a:t>
            </a:r>
            <a:r>
              <a:rPr lang="en-US" altLang="ja-JP" sz="2000" dirty="0" err="1">
                <a:latin typeface="Hiragino Maru Gothic ProN W4" panose="020F0400000000000000" pitchFamily="34" charset="-128"/>
                <a:ea typeface="Hiragino Maru Gothic ProN W4" panose="020F0400000000000000" pitchFamily="34" charset="-128"/>
              </a:rPr>
              <a:t>UMAP</a:t>
            </a:r>
            <a:r>
              <a:rPr lang="ja-JP" altLang="en-US" sz="2000" dirty="0">
                <a:latin typeface="Hiragino Maru Gothic ProN W4" panose="020F0400000000000000" pitchFamily="34" charset="-128"/>
                <a:ea typeface="Hiragino Maru Gothic ProN W4" panose="020F0400000000000000" pitchFamily="34" charset="-128"/>
              </a:rPr>
              <a:t>は可視化によく使われる手法であり、主成分分析より優れた解析手法とい</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　うわけではありません</a:t>
            </a:r>
            <a:endParaRPr lang="en-US" altLang="ja-JP" sz="2000" dirty="0">
              <a:latin typeface="Hiragino Maru Gothic ProN W4" panose="020F0400000000000000" pitchFamily="34" charset="-128"/>
              <a:ea typeface="Hiragino Maru Gothic ProN W4" panose="020F0400000000000000" pitchFamily="34" charset="-128"/>
            </a:endParaRPr>
          </a:p>
          <a:p>
            <a:endParaRPr lang="ja-JP" altLang="en-US" sz="2000" dirty="0">
              <a:latin typeface="Hiragino Maru Gothic ProN W4" panose="020F0400000000000000" pitchFamily="34" charset="-128"/>
              <a:ea typeface="Hiragino Maru Gothic ProN W4" panose="020F0400000000000000" pitchFamily="34" charset="-128"/>
            </a:endParaRPr>
          </a:p>
        </p:txBody>
      </p:sp>
      <p:sp>
        <p:nvSpPr>
          <p:cNvPr id="12" name="四角形">
            <a:extLst>
              <a:ext uri="{FF2B5EF4-FFF2-40B4-BE49-F238E27FC236}">
                <a16:creationId xmlns:a16="http://schemas.microsoft.com/office/drawing/2014/main" id="{EE1A3A0A-C712-3CEE-B2DA-1D52109253CB}"/>
              </a:ext>
            </a:extLst>
          </p:cNvPr>
          <p:cNvSpPr/>
          <p:nvPr/>
        </p:nvSpPr>
        <p:spPr>
          <a:xfrm>
            <a:off x="0" y="-2634"/>
            <a:ext cx="12199803" cy="713406"/>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5" name="次元削減の例：主成分分析">
            <a:extLst>
              <a:ext uri="{FF2B5EF4-FFF2-40B4-BE49-F238E27FC236}">
                <a16:creationId xmlns:a16="http://schemas.microsoft.com/office/drawing/2014/main" id="{E3FB3644-155A-5153-9C73-358830819BF0}"/>
              </a:ext>
            </a:extLst>
          </p:cNvPr>
          <p:cNvSpPr txBox="1"/>
          <p:nvPr/>
        </p:nvSpPr>
        <p:spPr>
          <a:xfrm>
            <a:off x="5530478" y="82199"/>
            <a:ext cx="1282402"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まとめ</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13016640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手紙&#10;&#10;自動的に生成された説明">
            <a:extLst>
              <a:ext uri="{FF2B5EF4-FFF2-40B4-BE49-F238E27FC236}">
                <a16:creationId xmlns:a16="http://schemas.microsoft.com/office/drawing/2014/main" id="{B403A024-7050-7516-BB80-2CC39FEB9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53" y="547816"/>
            <a:ext cx="11456926" cy="5791200"/>
          </a:xfrm>
          <a:prstGeom prst="rect">
            <a:avLst/>
          </a:prstGeom>
        </p:spPr>
      </p:pic>
      <p:sp>
        <p:nvSpPr>
          <p:cNvPr id="2" name="テキスト ボックス 1">
            <a:extLst>
              <a:ext uri="{FF2B5EF4-FFF2-40B4-BE49-F238E27FC236}">
                <a16:creationId xmlns:a16="http://schemas.microsoft.com/office/drawing/2014/main" id="{061650D1-DD9B-5D9D-5706-9AF6DC2EE80D}"/>
              </a:ext>
            </a:extLst>
          </p:cNvPr>
          <p:cNvSpPr txBox="1"/>
          <p:nvPr/>
        </p:nvSpPr>
        <p:spPr>
          <a:xfrm>
            <a:off x="2071511" y="2517422"/>
            <a:ext cx="8048977" cy="584775"/>
          </a:xfrm>
          <a:prstGeom prst="rect">
            <a:avLst/>
          </a:prstGeom>
          <a:solidFill>
            <a:schemeClr val="bg1"/>
          </a:solidFill>
        </p:spPr>
        <p:txBody>
          <a:bodyPr wrap="square" rtlCol="0">
            <a:spAutoFit/>
          </a:bodyPr>
          <a:lstStyle/>
          <a:p>
            <a:r>
              <a:rPr kumimoji="1" lang="en-US" altLang="ja-JP" sz="3200" b="1">
                <a:latin typeface="Hiragino Kaku Gothic Pro W6" panose="020B0300000000000000" pitchFamily="34" charset="-128"/>
                <a:ea typeface="Hiragino Kaku Gothic Pro W6" panose="020B0300000000000000" pitchFamily="34" charset="-128"/>
              </a:rPr>
              <a:t>WebClass</a:t>
            </a:r>
            <a:r>
              <a:rPr kumimoji="1" lang="ja-JP" altLang="en-US" sz="3200" b="1">
                <a:latin typeface="Hiragino Kaku Gothic Pro W6" panose="020B0300000000000000" pitchFamily="34" charset="-128"/>
                <a:ea typeface="Hiragino Kaku Gothic Pro W6" panose="020B0300000000000000" pitchFamily="34" charset="-128"/>
              </a:rPr>
              <a:t>にある課題</a:t>
            </a:r>
            <a:r>
              <a:rPr kumimoji="1" lang="en-US" altLang="ja-JP" sz="3200" b="1">
                <a:latin typeface="Hiragino Kaku Gothic Pro W6" panose="020B0300000000000000" pitchFamily="34" charset="-128"/>
                <a:ea typeface="Hiragino Kaku Gothic Pro W6" panose="020B0300000000000000" pitchFamily="34" charset="-128"/>
              </a:rPr>
              <a:t>14</a:t>
            </a:r>
            <a:r>
              <a:rPr kumimoji="1" lang="ja-JP" altLang="en-US" sz="3200" b="1">
                <a:latin typeface="Hiragino Kaku Gothic Pro W6" panose="020B0300000000000000" pitchFamily="34" charset="-128"/>
                <a:ea typeface="Hiragino Kaku Gothic Pro W6" panose="020B0300000000000000" pitchFamily="34" charset="-128"/>
              </a:rPr>
              <a:t>をやりましょう</a:t>
            </a:r>
          </a:p>
        </p:txBody>
      </p:sp>
    </p:spTree>
    <p:extLst>
      <p:ext uri="{BB962C8B-B14F-4D97-AF65-F5344CB8AC3E}">
        <p14:creationId xmlns:p14="http://schemas.microsoft.com/office/powerpoint/2010/main" val="294498512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a:extLst>
              <a:ext uri="{FF2B5EF4-FFF2-40B4-BE49-F238E27FC236}">
                <a16:creationId xmlns:a16="http://schemas.microsoft.com/office/drawing/2014/main" id="{ACD8989A-B912-38DE-AC4A-7C2D19C47DC7}"/>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7D528264-2F79-5F6C-A02C-C1F72289F36C}"/>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7" name="図 6" descr="背景パターン&#10;&#10;自動的に生成された説明">
            <a:extLst>
              <a:ext uri="{FF2B5EF4-FFF2-40B4-BE49-F238E27FC236}">
                <a16:creationId xmlns:a16="http://schemas.microsoft.com/office/drawing/2014/main" id="{6377503B-BCEF-87DE-F705-4FE6A29BB5DC}"/>
              </a:ext>
            </a:extLst>
          </p:cNvPr>
          <p:cNvPicPr>
            <a:picLocks noChangeAspect="1"/>
          </p:cNvPicPr>
          <p:nvPr/>
        </p:nvPicPr>
        <p:blipFill rotWithShape="1">
          <a:blip r:embed="rId2">
            <a:extLst>
              <a:ext uri="{28A0092B-C50C-407E-A947-70E740481C1C}">
                <a14:useLocalDpi xmlns:a14="http://schemas.microsoft.com/office/drawing/2010/main" val="0"/>
              </a:ext>
            </a:extLst>
          </a:blip>
          <a:srcRect b="72228"/>
          <a:stretch/>
        </p:blipFill>
        <p:spPr>
          <a:xfrm>
            <a:off x="238580" y="854926"/>
            <a:ext cx="3985914" cy="1904603"/>
          </a:xfrm>
          <a:prstGeom prst="rect">
            <a:avLst/>
          </a:prstGeom>
        </p:spPr>
      </p:pic>
      <p:pic>
        <p:nvPicPr>
          <p:cNvPr id="13" name="図 12" descr="グラフィカル ユーザー インターフェイス, テキスト&#10;&#10;自動的に生成された説明">
            <a:extLst>
              <a:ext uri="{FF2B5EF4-FFF2-40B4-BE49-F238E27FC236}">
                <a16:creationId xmlns:a16="http://schemas.microsoft.com/office/drawing/2014/main" id="{EABC039B-CE35-5CA5-3E01-1B51A5DE8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80" y="3428586"/>
            <a:ext cx="11320306" cy="3327617"/>
          </a:xfrm>
          <a:prstGeom prst="rect">
            <a:avLst/>
          </a:prstGeom>
          <a:ln>
            <a:solidFill>
              <a:schemeClr val="tx1"/>
            </a:solidFill>
          </a:ln>
        </p:spPr>
      </p:pic>
      <p:sp>
        <p:nvSpPr>
          <p:cNvPr id="14" name="テキスト ボックス 13">
            <a:extLst>
              <a:ext uri="{FF2B5EF4-FFF2-40B4-BE49-F238E27FC236}">
                <a16:creationId xmlns:a16="http://schemas.microsoft.com/office/drawing/2014/main" id="{D485E006-2A89-2FE4-2B2E-C73DF28B646E}"/>
              </a:ext>
            </a:extLst>
          </p:cNvPr>
          <p:cNvSpPr txBox="1"/>
          <p:nvPr/>
        </p:nvSpPr>
        <p:spPr>
          <a:xfrm>
            <a:off x="7331529" y="3592285"/>
            <a:ext cx="1415772" cy="461665"/>
          </a:xfrm>
          <a:prstGeom prst="rect">
            <a:avLst/>
          </a:prstGeom>
          <a:noFill/>
        </p:spPr>
        <p:txBody>
          <a:bodyPr wrap="none" rtlCol="0">
            <a:spAutoFit/>
          </a:bodyPr>
          <a:lstStyle/>
          <a:p>
            <a:r>
              <a:rPr kumimoji="1" lang="ja-JP" altLang="en-US" sz="2400">
                <a:latin typeface="Hiragino Maru Gothic ProN W4" panose="020F0400000000000000" pitchFamily="34" charset="-128"/>
                <a:ea typeface="Hiragino Maru Gothic ProN W4" panose="020F0400000000000000" pitchFamily="34" charset="-128"/>
              </a:rPr>
              <a:t>後半部分</a:t>
            </a:r>
          </a:p>
        </p:txBody>
      </p:sp>
      <p:sp>
        <p:nvSpPr>
          <p:cNvPr id="15" name="テキスト ボックス 14">
            <a:extLst>
              <a:ext uri="{FF2B5EF4-FFF2-40B4-BE49-F238E27FC236}">
                <a16:creationId xmlns:a16="http://schemas.microsoft.com/office/drawing/2014/main" id="{6BCB371E-10E9-A520-6738-D61B1BECA8B4}"/>
              </a:ext>
            </a:extLst>
          </p:cNvPr>
          <p:cNvSpPr txBox="1"/>
          <p:nvPr/>
        </p:nvSpPr>
        <p:spPr>
          <a:xfrm>
            <a:off x="6562087" y="965954"/>
            <a:ext cx="2954655" cy="461665"/>
          </a:xfrm>
          <a:prstGeom prst="rect">
            <a:avLst/>
          </a:prstGeom>
          <a:noFill/>
        </p:spPr>
        <p:txBody>
          <a:bodyPr wrap="none" rtlCol="0">
            <a:spAutoFit/>
          </a:bodyPr>
          <a:lstStyle/>
          <a:p>
            <a:r>
              <a:rPr lang="ja-JP" altLang="en-US" sz="2400">
                <a:latin typeface="Hiragino Maru Gothic ProN W4" panose="020F0400000000000000" pitchFamily="34" charset="-128"/>
                <a:ea typeface="Hiragino Maru Gothic ProN W4" panose="020F0400000000000000" pitchFamily="34" charset="-128"/>
              </a:rPr>
              <a:t>辞書型のような構造</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6" name="テキスト ボックス 15">
            <a:extLst>
              <a:ext uri="{FF2B5EF4-FFF2-40B4-BE49-F238E27FC236}">
                <a16:creationId xmlns:a16="http://schemas.microsoft.com/office/drawing/2014/main" id="{4415E18D-160C-335D-66B9-1420EF392311}"/>
              </a:ext>
            </a:extLst>
          </p:cNvPr>
          <p:cNvSpPr txBox="1"/>
          <p:nvPr/>
        </p:nvSpPr>
        <p:spPr>
          <a:xfrm>
            <a:off x="6176100" y="1471411"/>
            <a:ext cx="3961341" cy="461665"/>
          </a:xfrm>
          <a:prstGeom prst="rect">
            <a:avLst/>
          </a:prstGeom>
          <a:noFill/>
        </p:spPr>
        <p:txBody>
          <a:bodyPr wrap="none" rtlCol="0">
            <a:spAutoFit/>
          </a:bodyPr>
          <a:lstStyle/>
          <a:p>
            <a:r>
              <a:rPr lang="en-US" altLang="ja-JP" sz="2400">
                <a:latin typeface="Hiragino Maru Gothic ProN W4" panose="020F0400000000000000" pitchFamily="34" charset="-128"/>
                <a:ea typeface="Hiragino Maru Gothic ProN W4" panose="020F0400000000000000" pitchFamily="34" charset="-128"/>
              </a:rPr>
              <a:t>{key:value, key:value, ....}</a:t>
            </a:r>
            <a:endParaRPr kumimoji="1" lang="ja-JP" altLang="en-US" sz="24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6999037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4CC48-63DD-023F-16C8-6B22F8FE0537}"/>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6E330412-2BBB-9B8F-591E-6C400B977A8D}"/>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361E5A4D-0BCD-53C3-AE00-00760F5854D9}"/>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7" name="図 6" descr="背景パターン&#10;&#10;自動的に生成された説明">
            <a:extLst>
              <a:ext uri="{FF2B5EF4-FFF2-40B4-BE49-F238E27FC236}">
                <a16:creationId xmlns:a16="http://schemas.microsoft.com/office/drawing/2014/main" id="{49820A71-05BB-261E-43AC-0F8B9991A989}"/>
              </a:ext>
            </a:extLst>
          </p:cNvPr>
          <p:cNvPicPr>
            <a:picLocks noChangeAspect="1"/>
          </p:cNvPicPr>
          <p:nvPr/>
        </p:nvPicPr>
        <p:blipFill rotWithShape="1">
          <a:blip r:embed="rId2">
            <a:extLst>
              <a:ext uri="{28A0092B-C50C-407E-A947-70E740481C1C}">
                <a14:useLocalDpi xmlns:a14="http://schemas.microsoft.com/office/drawing/2010/main" val="0"/>
              </a:ext>
            </a:extLst>
          </a:blip>
          <a:srcRect b="72228"/>
          <a:stretch/>
        </p:blipFill>
        <p:spPr>
          <a:xfrm>
            <a:off x="238580" y="854926"/>
            <a:ext cx="3985914" cy="1904603"/>
          </a:xfrm>
          <a:prstGeom prst="rect">
            <a:avLst/>
          </a:prstGeom>
        </p:spPr>
      </p:pic>
      <p:sp>
        <p:nvSpPr>
          <p:cNvPr id="14" name="テキスト ボックス 13">
            <a:extLst>
              <a:ext uri="{FF2B5EF4-FFF2-40B4-BE49-F238E27FC236}">
                <a16:creationId xmlns:a16="http://schemas.microsoft.com/office/drawing/2014/main" id="{79559E3A-ABFB-35AD-A20C-9D726002B7ED}"/>
              </a:ext>
            </a:extLst>
          </p:cNvPr>
          <p:cNvSpPr txBox="1"/>
          <p:nvPr/>
        </p:nvSpPr>
        <p:spPr>
          <a:xfrm>
            <a:off x="5659983" y="3478634"/>
            <a:ext cx="5210081" cy="830997"/>
          </a:xfrm>
          <a:prstGeom prst="rect">
            <a:avLst/>
          </a:prstGeom>
          <a:noFill/>
        </p:spPr>
        <p:txBody>
          <a:bodyPr wrap="non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iris.data</a:t>
            </a:r>
            <a:r>
              <a:rPr kumimoji="1" lang="ja-JP" altLang="en-US" sz="2400">
                <a:latin typeface="Hiragino Maru Gothic ProN W4" panose="020F0400000000000000" pitchFamily="34" charset="-128"/>
                <a:ea typeface="Hiragino Maru Gothic ProN W4" panose="020F0400000000000000" pitchFamily="34" charset="-128"/>
              </a:rPr>
              <a:t>で</a:t>
            </a:r>
            <a:r>
              <a:rPr kumimoji="1" lang="en-US" altLang="ja-JP" sz="2400">
                <a:latin typeface="Hiragino Maru Gothic ProN W4" panose="020F0400000000000000" pitchFamily="34" charset="-128"/>
                <a:ea typeface="Hiragino Maru Gothic ProN W4" panose="020F0400000000000000" pitchFamily="34" charset="-128"/>
              </a:rPr>
              <a:t>key</a:t>
            </a:r>
            <a:r>
              <a:rPr lang="en-US" altLang="ja-JP" sz="2400">
                <a:latin typeface="Hiragino Maru Gothic ProN W4" panose="020F0400000000000000" pitchFamily="34" charset="-128"/>
                <a:ea typeface="Hiragino Maru Gothic ProN W4" panose="020F0400000000000000" pitchFamily="34" charset="-128"/>
              </a:rPr>
              <a:t>(‘data’)</a:t>
            </a:r>
            <a:r>
              <a:rPr lang="ja-JP" altLang="en-US" sz="2400">
                <a:latin typeface="Hiragino Maru Gothic ProN W4" panose="020F0400000000000000" pitchFamily="34" charset="-128"/>
                <a:ea typeface="Hiragino Maru Gothic ProN W4" panose="020F0400000000000000" pitchFamily="34" charset="-128"/>
              </a:rPr>
              <a:t>の</a:t>
            </a:r>
            <a:r>
              <a:rPr lang="en-US" altLang="ja-JP" sz="2400">
                <a:latin typeface="Hiragino Maru Gothic ProN W4" panose="020F0400000000000000" pitchFamily="34" charset="-128"/>
                <a:ea typeface="Hiragino Maru Gothic ProN W4" panose="020F0400000000000000" pitchFamily="34" charset="-128"/>
              </a:rPr>
              <a:t>value(</a:t>
            </a:r>
            <a:r>
              <a:rPr lang="ja-JP" altLang="en-US" sz="2400">
                <a:latin typeface="Hiragino Maru Gothic ProN W4" panose="020F0400000000000000" pitchFamily="34" charset="-128"/>
                <a:ea typeface="Hiragino Maru Gothic ProN W4" panose="020F0400000000000000" pitchFamily="34" charset="-128"/>
              </a:rPr>
              <a:t>中身</a:t>
            </a:r>
            <a:r>
              <a:rPr lang="en-US" altLang="ja-JP" sz="2400">
                <a:latin typeface="Hiragino Maru Gothic ProN W4" panose="020F0400000000000000" pitchFamily="34" charset="-128"/>
                <a:ea typeface="Hiragino Maru Gothic ProN W4" panose="020F0400000000000000" pitchFamily="34" charset="-128"/>
              </a:rPr>
              <a:t>)</a:t>
            </a:r>
          </a:p>
          <a:p>
            <a:r>
              <a:rPr kumimoji="1" lang="ja-JP" altLang="en-US" sz="2400">
                <a:latin typeface="Hiragino Maru Gothic ProN W4" panose="020F0400000000000000" pitchFamily="34" charset="-128"/>
                <a:ea typeface="Hiragino Maru Gothic ProN W4" panose="020F0400000000000000" pitchFamily="34" charset="-128"/>
              </a:rPr>
              <a:t>を取り出せます</a:t>
            </a:r>
          </a:p>
        </p:txBody>
      </p:sp>
      <p:sp>
        <p:nvSpPr>
          <p:cNvPr id="15" name="テキスト ボックス 14">
            <a:extLst>
              <a:ext uri="{FF2B5EF4-FFF2-40B4-BE49-F238E27FC236}">
                <a16:creationId xmlns:a16="http://schemas.microsoft.com/office/drawing/2014/main" id="{083BE937-14AD-B3C0-4309-5B9AA4FB9F0B}"/>
              </a:ext>
            </a:extLst>
          </p:cNvPr>
          <p:cNvSpPr txBox="1"/>
          <p:nvPr/>
        </p:nvSpPr>
        <p:spPr>
          <a:xfrm>
            <a:off x="6562087" y="965954"/>
            <a:ext cx="2954655" cy="461665"/>
          </a:xfrm>
          <a:prstGeom prst="rect">
            <a:avLst/>
          </a:prstGeom>
          <a:noFill/>
        </p:spPr>
        <p:txBody>
          <a:bodyPr wrap="none" rtlCol="0">
            <a:spAutoFit/>
          </a:bodyPr>
          <a:lstStyle/>
          <a:p>
            <a:r>
              <a:rPr lang="ja-JP" altLang="en-US" sz="2400">
                <a:latin typeface="Hiragino Maru Gothic ProN W4" panose="020F0400000000000000" pitchFamily="34" charset="-128"/>
                <a:ea typeface="Hiragino Maru Gothic ProN W4" panose="020F0400000000000000" pitchFamily="34" charset="-128"/>
              </a:rPr>
              <a:t>辞書型のような構造</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6" name="テキスト ボックス 15">
            <a:extLst>
              <a:ext uri="{FF2B5EF4-FFF2-40B4-BE49-F238E27FC236}">
                <a16:creationId xmlns:a16="http://schemas.microsoft.com/office/drawing/2014/main" id="{06B201C7-8310-CDA7-3712-236CE08D6D8D}"/>
              </a:ext>
            </a:extLst>
          </p:cNvPr>
          <p:cNvSpPr txBox="1"/>
          <p:nvPr/>
        </p:nvSpPr>
        <p:spPr>
          <a:xfrm>
            <a:off x="6176100" y="1471411"/>
            <a:ext cx="3961341" cy="461665"/>
          </a:xfrm>
          <a:prstGeom prst="rect">
            <a:avLst/>
          </a:prstGeom>
          <a:noFill/>
        </p:spPr>
        <p:txBody>
          <a:bodyPr wrap="none" rtlCol="0">
            <a:spAutoFit/>
          </a:bodyPr>
          <a:lstStyle/>
          <a:p>
            <a:r>
              <a:rPr lang="en-US" altLang="ja-JP" sz="2400">
                <a:latin typeface="Hiragino Maru Gothic ProN W4" panose="020F0400000000000000" pitchFamily="34" charset="-128"/>
                <a:ea typeface="Hiragino Maru Gothic ProN W4" panose="020F0400000000000000" pitchFamily="34" charset="-128"/>
              </a:rPr>
              <a:t>{key:value, key:value, ....}</a:t>
            </a:r>
            <a:endParaRPr kumimoji="1" lang="ja-JP" altLang="en-US" sz="2400">
              <a:latin typeface="Hiragino Maru Gothic ProN W4" panose="020F0400000000000000" pitchFamily="34" charset="-128"/>
              <a:ea typeface="Hiragino Maru Gothic ProN W4" panose="020F0400000000000000" pitchFamily="34" charset="-128"/>
            </a:endParaRPr>
          </a:p>
        </p:txBody>
      </p:sp>
      <p:pic>
        <p:nvPicPr>
          <p:cNvPr id="5" name="図 4" descr="テーブル&#10;&#10;自動的に生成された説明">
            <a:extLst>
              <a:ext uri="{FF2B5EF4-FFF2-40B4-BE49-F238E27FC236}">
                <a16:creationId xmlns:a16="http://schemas.microsoft.com/office/drawing/2014/main" id="{9AC1F2BC-FA3F-1DAB-3495-96314E93A44D}"/>
              </a:ext>
            </a:extLst>
          </p:cNvPr>
          <p:cNvPicPr>
            <a:picLocks noChangeAspect="1"/>
          </p:cNvPicPr>
          <p:nvPr/>
        </p:nvPicPr>
        <p:blipFill rotWithShape="1">
          <a:blip r:embed="rId3">
            <a:extLst>
              <a:ext uri="{28A0092B-C50C-407E-A947-70E740481C1C}">
                <a14:useLocalDpi xmlns:a14="http://schemas.microsoft.com/office/drawing/2010/main" val="0"/>
              </a:ext>
            </a:extLst>
          </a:blip>
          <a:srcRect t="2" r="2471" b="54019"/>
          <a:stretch/>
        </p:blipFill>
        <p:spPr>
          <a:xfrm>
            <a:off x="238580" y="3186862"/>
            <a:ext cx="4431391" cy="2119924"/>
          </a:xfrm>
          <a:prstGeom prst="rect">
            <a:avLst/>
          </a:prstGeom>
        </p:spPr>
      </p:pic>
    </p:spTree>
    <p:extLst>
      <p:ext uri="{BB962C8B-B14F-4D97-AF65-F5344CB8AC3E}">
        <p14:creationId xmlns:p14="http://schemas.microsoft.com/office/powerpoint/2010/main" val="418959623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986E4-5FB1-D5D0-B647-885A8D61630E}"/>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872D6B02-5B39-6515-F933-4BEFA8C445D2}"/>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AE70CC44-679F-8033-9E34-3D02A99204EF}"/>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7" name="図 6" descr="背景パターン&#10;&#10;自動的に生成された説明">
            <a:extLst>
              <a:ext uri="{FF2B5EF4-FFF2-40B4-BE49-F238E27FC236}">
                <a16:creationId xmlns:a16="http://schemas.microsoft.com/office/drawing/2014/main" id="{CEE3E080-9C01-00D2-576E-3B274926976F}"/>
              </a:ext>
            </a:extLst>
          </p:cNvPr>
          <p:cNvPicPr>
            <a:picLocks noChangeAspect="1"/>
          </p:cNvPicPr>
          <p:nvPr/>
        </p:nvPicPr>
        <p:blipFill rotWithShape="1">
          <a:blip r:embed="rId2">
            <a:extLst>
              <a:ext uri="{28A0092B-C50C-407E-A947-70E740481C1C}">
                <a14:useLocalDpi xmlns:a14="http://schemas.microsoft.com/office/drawing/2010/main" val="0"/>
              </a:ext>
            </a:extLst>
          </a:blip>
          <a:srcRect b="72228"/>
          <a:stretch/>
        </p:blipFill>
        <p:spPr>
          <a:xfrm>
            <a:off x="238580" y="854926"/>
            <a:ext cx="3985914" cy="1904603"/>
          </a:xfrm>
          <a:prstGeom prst="rect">
            <a:avLst/>
          </a:prstGeom>
        </p:spPr>
      </p:pic>
      <p:sp>
        <p:nvSpPr>
          <p:cNvPr id="14" name="テキスト ボックス 13">
            <a:extLst>
              <a:ext uri="{FF2B5EF4-FFF2-40B4-BE49-F238E27FC236}">
                <a16:creationId xmlns:a16="http://schemas.microsoft.com/office/drawing/2014/main" id="{79C89DD8-A9EA-D6EF-C415-076C34CAB0D0}"/>
              </a:ext>
            </a:extLst>
          </p:cNvPr>
          <p:cNvSpPr txBox="1"/>
          <p:nvPr/>
        </p:nvSpPr>
        <p:spPr>
          <a:xfrm>
            <a:off x="5659983" y="3478634"/>
            <a:ext cx="5210081" cy="830997"/>
          </a:xfrm>
          <a:prstGeom prst="rect">
            <a:avLst/>
          </a:prstGeom>
          <a:noFill/>
        </p:spPr>
        <p:txBody>
          <a:bodyPr wrap="non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iris.data</a:t>
            </a:r>
            <a:r>
              <a:rPr kumimoji="1" lang="ja-JP" altLang="en-US" sz="2400">
                <a:latin typeface="Hiragino Maru Gothic ProN W4" panose="020F0400000000000000" pitchFamily="34" charset="-128"/>
                <a:ea typeface="Hiragino Maru Gothic ProN W4" panose="020F0400000000000000" pitchFamily="34" charset="-128"/>
              </a:rPr>
              <a:t>で</a:t>
            </a:r>
            <a:r>
              <a:rPr kumimoji="1" lang="en-US" altLang="ja-JP" sz="2400">
                <a:latin typeface="Hiragino Maru Gothic ProN W4" panose="020F0400000000000000" pitchFamily="34" charset="-128"/>
                <a:ea typeface="Hiragino Maru Gothic ProN W4" panose="020F0400000000000000" pitchFamily="34" charset="-128"/>
              </a:rPr>
              <a:t>key</a:t>
            </a:r>
            <a:r>
              <a:rPr lang="en-US" altLang="ja-JP" sz="2400">
                <a:latin typeface="Hiragino Maru Gothic ProN W4" panose="020F0400000000000000" pitchFamily="34" charset="-128"/>
                <a:ea typeface="Hiragino Maru Gothic ProN W4" panose="020F0400000000000000" pitchFamily="34" charset="-128"/>
              </a:rPr>
              <a:t>(‘data’)</a:t>
            </a:r>
            <a:r>
              <a:rPr lang="ja-JP" altLang="en-US" sz="2400">
                <a:latin typeface="Hiragino Maru Gothic ProN W4" panose="020F0400000000000000" pitchFamily="34" charset="-128"/>
                <a:ea typeface="Hiragino Maru Gothic ProN W4" panose="020F0400000000000000" pitchFamily="34" charset="-128"/>
              </a:rPr>
              <a:t>の</a:t>
            </a:r>
            <a:r>
              <a:rPr lang="en-US" altLang="ja-JP" sz="2400">
                <a:latin typeface="Hiragino Maru Gothic ProN W4" panose="020F0400000000000000" pitchFamily="34" charset="-128"/>
                <a:ea typeface="Hiragino Maru Gothic ProN W4" panose="020F0400000000000000" pitchFamily="34" charset="-128"/>
              </a:rPr>
              <a:t>value(</a:t>
            </a:r>
            <a:r>
              <a:rPr lang="ja-JP" altLang="en-US" sz="2400">
                <a:latin typeface="Hiragino Maru Gothic ProN W4" panose="020F0400000000000000" pitchFamily="34" charset="-128"/>
                <a:ea typeface="Hiragino Maru Gothic ProN W4" panose="020F0400000000000000" pitchFamily="34" charset="-128"/>
              </a:rPr>
              <a:t>中身</a:t>
            </a:r>
            <a:r>
              <a:rPr lang="en-US" altLang="ja-JP" sz="2400">
                <a:latin typeface="Hiragino Maru Gothic ProN W4" panose="020F0400000000000000" pitchFamily="34" charset="-128"/>
                <a:ea typeface="Hiragino Maru Gothic ProN W4" panose="020F0400000000000000" pitchFamily="34" charset="-128"/>
              </a:rPr>
              <a:t>)</a:t>
            </a:r>
          </a:p>
          <a:p>
            <a:r>
              <a:rPr kumimoji="1" lang="ja-JP" altLang="en-US" sz="2400">
                <a:latin typeface="Hiragino Maru Gothic ProN W4" panose="020F0400000000000000" pitchFamily="34" charset="-128"/>
                <a:ea typeface="Hiragino Maru Gothic ProN W4" panose="020F0400000000000000" pitchFamily="34" charset="-128"/>
              </a:rPr>
              <a:t>を取り出せます</a:t>
            </a:r>
          </a:p>
        </p:txBody>
      </p:sp>
      <p:sp>
        <p:nvSpPr>
          <p:cNvPr id="15" name="テキスト ボックス 14">
            <a:extLst>
              <a:ext uri="{FF2B5EF4-FFF2-40B4-BE49-F238E27FC236}">
                <a16:creationId xmlns:a16="http://schemas.microsoft.com/office/drawing/2014/main" id="{A10C617B-8564-4E3B-FE71-C9BFD88C62EC}"/>
              </a:ext>
            </a:extLst>
          </p:cNvPr>
          <p:cNvSpPr txBox="1"/>
          <p:nvPr/>
        </p:nvSpPr>
        <p:spPr>
          <a:xfrm>
            <a:off x="6562087" y="965954"/>
            <a:ext cx="2954655" cy="461665"/>
          </a:xfrm>
          <a:prstGeom prst="rect">
            <a:avLst/>
          </a:prstGeom>
          <a:noFill/>
        </p:spPr>
        <p:txBody>
          <a:bodyPr wrap="none" rtlCol="0">
            <a:spAutoFit/>
          </a:bodyPr>
          <a:lstStyle/>
          <a:p>
            <a:r>
              <a:rPr lang="ja-JP" altLang="en-US" sz="2400">
                <a:latin typeface="Hiragino Maru Gothic ProN W4" panose="020F0400000000000000" pitchFamily="34" charset="-128"/>
                <a:ea typeface="Hiragino Maru Gothic ProN W4" panose="020F0400000000000000" pitchFamily="34" charset="-128"/>
              </a:rPr>
              <a:t>辞書型のような構造</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6" name="テキスト ボックス 15">
            <a:extLst>
              <a:ext uri="{FF2B5EF4-FFF2-40B4-BE49-F238E27FC236}">
                <a16:creationId xmlns:a16="http://schemas.microsoft.com/office/drawing/2014/main" id="{C350D7D4-18BE-A5FF-390E-0832000081BA}"/>
              </a:ext>
            </a:extLst>
          </p:cNvPr>
          <p:cNvSpPr txBox="1"/>
          <p:nvPr/>
        </p:nvSpPr>
        <p:spPr>
          <a:xfrm>
            <a:off x="6176100" y="1471411"/>
            <a:ext cx="3961341" cy="461665"/>
          </a:xfrm>
          <a:prstGeom prst="rect">
            <a:avLst/>
          </a:prstGeom>
          <a:noFill/>
        </p:spPr>
        <p:txBody>
          <a:bodyPr wrap="none" rtlCol="0">
            <a:spAutoFit/>
          </a:bodyPr>
          <a:lstStyle/>
          <a:p>
            <a:r>
              <a:rPr lang="en-US" altLang="ja-JP" sz="2400">
                <a:latin typeface="Hiragino Maru Gothic ProN W4" panose="020F0400000000000000" pitchFamily="34" charset="-128"/>
                <a:ea typeface="Hiragino Maru Gothic ProN W4" panose="020F0400000000000000" pitchFamily="34" charset="-128"/>
              </a:rPr>
              <a:t>{key:value, key:value, ....}</a:t>
            </a:r>
            <a:endParaRPr kumimoji="1" lang="ja-JP" altLang="en-US" sz="2400">
              <a:latin typeface="Hiragino Maru Gothic ProN W4" panose="020F0400000000000000" pitchFamily="34" charset="-128"/>
              <a:ea typeface="Hiragino Maru Gothic ProN W4" panose="020F0400000000000000" pitchFamily="34" charset="-128"/>
            </a:endParaRPr>
          </a:p>
        </p:txBody>
      </p:sp>
      <p:pic>
        <p:nvPicPr>
          <p:cNvPr id="5" name="図 4" descr="テーブル&#10;&#10;自動的に生成された説明">
            <a:extLst>
              <a:ext uri="{FF2B5EF4-FFF2-40B4-BE49-F238E27FC236}">
                <a16:creationId xmlns:a16="http://schemas.microsoft.com/office/drawing/2014/main" id="{FB3A936E-2464-057F-1589-067CBED54A50}"/>
              </a:ext>
            </a:extLst>
          </p:cNvPr>
          <p:cNvPicPr>
            <a:picLocks noChangeAspect="1"/>
          </p:cNvPicPr>
          <p:nvPr/>
        </p:nvPicPr>
        <p:blipFill rotWithShape="1">
          <a:blip r:embed="rId3">
            <a:extLst>
              <a:ext uri="{28A0092B-C50C-407E-A947-70E740481C1C}">
                <a14:useLocalDpi xmlns:a14="http://schemas.microsoft.com/office/drawing/2010/main" val="0"/>
              </a:ext>
            </a:extLst>
          </a:blip>
          <a:srcRect t="2" r="2471" b="54019"/>
          <a:stretch/>
        </p:blipFill>
        <p:spPr>
          <a:xfrm>
            <a:off x="238580" y="3186862"/>
            <a:ext cx="4431391" cy="2119924"/>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17BB63B6-2A83-51C4-BFAE-8BA1F5201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80" y="5500744"/>
            <a:ext cx="2520949" cy="1004659"/>
          </a:xfrm>
          <a:prstGeom prst="rect">
            <a:avLst/>
          </a:prstGeom>
        </p:spPr>
      </p:pic>
      <p:sp>
        <p:nvSpPr>
          <p:cNvPr id="10" name="テキスト ボックス 9">
            <a:extLst>
              <a:ext uri="{FF2B5EF4-FFF2-40B4-BE49-F238E27FC236}">
                <a16:creationId xmlns:a16="http://schemas.microsoft.com/office/drawing/2014/main" id="{EFD44582-6DBF-0B1C-CB32-B042EA32455C}"/>
              </a:ext>
            </a:extLst>
          </p:cNvPr>
          <p:cNvSpPr txBox="1"/>
          <p:nvPr/>
        </p:nvSpPr>
        <p:spPr>
          <a:xfrm>
            <a:off x="5659983" y="5291881"/>
            <a:ext cx="6082114" cy="1200329"/>
          </a:xfrm>
          <a:prstGeom prst="rect">
            <a:avLst/>
          </a:prstGeom>
          <a:noFill/>
        </p:spPr>
        <p:txBody>
          <a:bodyPr wrap="non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iris.data</a:t>
            </a:r>
            <a:r>
              <a:rPr kumimoji="1" lang="ja-JP" altLang="en-US" sz="2400">
                <a:latin typeface="Hiragino Maru Gothic ProN W4" panose="020F0400000000000000" pitchFamily="34" charset="-128"/>
                <a:ea typeface="Hiragino Maru Gothic ProN W4" panose="020F0400000000000000" pitchFamily="34" charset="-128"/>
              </a:rPr>
              <a:t>は</a:t>
            </a:r>
            <a:r>
              <a:rPr kumimoji="1" lang="en-US" altLang="ja-JP" sz="2400">
                <a:latin typeface="Hiragino Maru Gothic ProN W4" panose="020F0400000000000000" pitchFamily="34" charset="-128"/>
                <a:ea typeface="Hiragino Maru Gothic ProN W4" panose="020F0400000000000000" pitchFamily="34" charset="-128"/>
              </a:rPr>
              <a:t>numpy</a:t>
            </a:r>
            <a:r>
              <a:rPr kumimoji="1" lang="ja-JP" altLang="en-US" sz="2400">
                <a:latin typeface="Hiragino Maru Gothic ProN W4" panose="020F0400000000000000" pitchFamily="34" charset="-128"/>
                <a:ea typeface="Hiragino Maru Gothic ProN W4" panose="020F0400000000000000" pitchFamily="34" charset="-128"/>
              </a:rPr>
              <a:t>配列になっているので、</a:t>
            </a:r>
            <a:endParaRPr kumimoji="1" lang="en-US" altLang="ja-JP" sz="2400">
              <a:latin typeface="Hiragino Maru Gothic ProN W4" panose="020F0400000000000000" pitchFamily="34" charset="-128"/>
              <a:ea typeface="Hiragino Maru Gothic ProN W4" panose="020F0400000000000000" pitchFamily="34" charset="-128"/>
            </a:endParaRPr>
          </a:p>
          <a:p>
            <a:r>
              <a:rPr lang="en-US" altLang="ja-JP" sz="2400">
                <a:latin typeface="Hiragino Maru Gothic ProN W4" panose="020F0400000000000000" pitchFamily="34" charset="-128"/>
                <a:ea typeface="Hiragino Maru Gothic ProN W4" panose="020F0400000000000000" pitchFamily="34" charset="-128"/>
              </a:rPr>
              <a:t>shape</a:t>
            </a:r>
            <a:r>
              <a:rPr lang="ja-JP" altLang="en-US" sz="2400">
                <a:latin typeface="Hiragino Maru Gothic ProN W4" panose="020F0400000000000000" pitchFamily="34" charset="-128"/>
                <a:ea typeface="Hiragino Maru Gothic ProN W4" panose="020F0400000000000000" pitchFamily="34" charset="-128"/>
              </a:rPr>
              <a:t>でその形状を確認すると</a:t>
            </a:r>
            <a:r>
              <a:rPr lang="en-US" altLang="ja-JP" sz="2400">
                <a:latin typeface="Hiragino Maru Gothic ProN W4" panose="020F0400000000000000" pitchFamily="34" charset="-128"/>
                <a:ea typeface="Hiragino Maru Gothic ProN W4" panose="020F0400000000000000" pitchFamily="34" charset="-128"/>
              </a:rPr>
              <a:t>150</a:t>
            </a:r>
            <a:r>
              <a:rPr lang="ja-JP" altLang="en-US" sz="2400">
                <a:latin typeface="Hiragino Maru Gothic ProN W4" panose="020F0400000000000000" pitchFamily="34" charset="-128"/>
                <a:ea typeface="Hiragino Maru Gothic ProN W4" panose="020F0400000000000000" pitchFamily="34" charset="-128"/>
              </a:rPr>
              <a:t>行</a:t>
            </a:r>
            <a:r>
              <a:rPr lang="en-US" altLang="ja-JP" sz="2400">
                <a:latin typeface="Hiragino Maru Gothic ProN W4" panose="020F0400000000000000" pitchFamily="34" charset="-128"/>
                <a:ea typeface="Hiragino Maru Gothic ProN W4" panose="020F0400000000000000" pitchFamily="34" charset="-128"/>
              </a:rPr>
              <a:t>4</a:t>
            </a:r>
            <a:r>
              <a:rPr lang="ja-JP" altLang="en-US" sz="2400">
                <a:latin typeface="Hiragino Maru Gothic ProN W4" panose="020F0400000000000000" pitchFamily="34" charset="-128"/>
                <a:ea typeface="Hiragino Maru Gothic ProN W4" panose="020F0400000000000000" pitchFamily="34" charset="-128"/>
              </a:rPr>
              <a:t>列</a:t>
            </a:r>
            <a:endParaRPr lang="en-US" altLang="ja-JP" sz="2400">
              <a:latin typeface="Hiragino Maru Gothic ProN W4" panose="020F0400000000000000" pitchFamily="34" charset="-128"/>
              <a:ea typeface="Hiragino Maru Gothic ProN W4" panose="020F0400000000000000" pitchFamily="34" charset="-128"/>
            </a:endParaRPr>
          </a:p>
          <a:p>
            <a:r>
              <a:rPr kumimoji="1" lang="ja-JP" altLang="en-US" sz="2400">
                <a:latin typeface="Hiragino Maru Gothic ProN W4" panose="020F0400000000000000" pitchFamily="34" charset="-128"/>
                <a:ea typeface="Hiragino Maru Gothic ProN W4" panose="020F0400000000000000" pitchFamily="34" charset="-128"/>
              </a:rPr>
              <a:t>の</a:t>
            </a:r>
            <a:r>
              <a:rPr kumimoji="1" lang="en-US" altLang="ja-JP" sz="2400">
                <a:latin typeface="Hiragino Maru Gothic ProN W4" panose="020F0400000000000000" pitchFamily="34" charset="-128"/>
                <a:ea typeface="Hiragino Maru Gothic ProN W4" panose="020F0400000000000000" pitchFamily="34" charset="-128"/>
              </a:rPr>
              <a:t>2</a:t>
            </a:r>
            <a:r>
              <a:rPr kumimoji="1" lang="ja-JP" altLang="en-US" sz="2400">
                <a:latin typeface="Hiragino Maru Gothic ProN W4" panose="020F0400000000000000" pitchFamily="34" charset="-128"/>
                <a:ea typeface="Hiragino Maru Gothic ProN W4" panose="020F0400000000000000" pitchFamily="34" charset="-128"/>
              </a:rPr>
              <a:t>次元配列</a:t>
            </a:r>
          </a:p>
        </p:txBody>
      </p:sp>
    </p:spTree>
    <p:extLst>
      <p:ext uri="{BB962C8B-B14F-4D97-AF65-F5344CB8AC3E}">
        <p14:creationId xmlns:p14="http://schemas.microsoft.com/office/powerpoint/2010/main" val="408099582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78842-D2EC-EE17-E7B7-9E6388924477}"/>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D31C67D7-B34F-E327-92F8-DDC5ABFAC354}"/>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BE7F105D-1907-1510-FBD5-B0314E4B6B7D}"/>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262B9B16-0276-087C-AEE1-139686004887}"/>
              </a:ext>
            </a:extLst>
          </p:cNvPr>
          <p:cNvSpPr txBox="1"/>
          <p:nvPr/>
        </p:nvSpPr>
        <p:spPr>
          <a:xfrm>
            <a:off x="8332336" y="1517576"/>
            <a:ext cx="4028393" cy="1200329"/>
          </a:xfrm>
          <a:prstGeom prst="rect">
            <a:avLst/>
          </a:prstGeom>
          <a:noFill/>
        </p:spPr>
        <p:txBody>
          <a:bodyPr wrap="squar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iris.target</a:t>
            </a:r>
            <a:r>
              <a:rPr kumimoji="1" lang="ja-JP" altLang="en-US" sz="2400">
                <a:latin typeface="Hiragino Maru Gothic ProN W4" panose="020F0400000000000000" pitchFamily="34" charset="-128"/>
                <a:ea typeface="Hiragino Maru Gothic ProN W4" panose="020F0400000000000000" pitchFamily="34" charset="-128"/>
              </a:rPr>
              <a:t>で</a:t>
            </a:r>
            <a:r>
              <a:rPr kumimoji="1" lang="en-US" altLang="ja-JP" sz="2400">
                <a:latin typeface="Hiragino Maru Gothic ProN W4" panose="020F0400000000000000" pitchFamily="34" charset="-128"/>
                <a:ea typeface="Hiragino Maru Gothic ProN W4" panose="020F0400000000000000" pitchFamily="34" charset="-128"/>
              </a:rPr>
              <a:t>key(‘target’)</a:t>
            </a:r>
          </a:p>
          <a:p>
            <a:r>
              <a:rPr lang="ja-JP" altLang="en-US" sz="2400">
                <a:latin typeface="Hiragino Maru Gothic ProN W4" panose="020F0400000000000000" pitchFamily="34" charset="-128"/>
                <a:ea typeface="Hiragino Maru Gothic ProN W4" panose="020F0400000000000000" pitchFamily="34" charset="-128"/>
              </a:rPr>
              <a:t>の中身を取り出せます</a:t>
            </a:r>
            <a:endParaRPr lang="en-US" altLang="ja-JP" sz="2400">
              <a:latin typeface="Hiragino Maru Gothic ProN W4" panose="020F0400000000000000" pitchFamily="34" charset="-128"/>
              <a:ea typeface="Hiragino Maru Gothic ProN W4" panose="020F0400000000000000" pitchFamily="34" charset="-128"/>
            </a:endParaRPr>
          </a:p>
          <a:p>
            <a:r>
              <a:rPr kumimoji="1" lang="en-US" altLang="ja-JP" sz="2400">
                <a:latin typeface="Hiragino Maru Gothic ProN W4" panose="020F0400000000000000" pitchFamily="34" charset="-128"/>
                <a:ea typeface="Hiragino Maru Gothic ProN W4" panose="020F0400000000000000" pitchFamily="34" charset="-128"/>
              </a:rPr>
              <a:t>(1</a:t>
            </a:r>
            <a:r>
              <a:rPr kumimoji="1" lang="ja-JP" altLang="en-US" sz="2400">
                <a:latin typeface="Hiragino Maru Gothic ProN W4" panose="020F0400000000000000" pitchFamily="34" charset="-128"/>
                <a:ea typeface="Hiragino Maru Gothic ProN W4" panose="020F0400000000000000" pitchFamily="34" charset="-128"/>
              </a:rPr>
              <a:t>次元配列</a:t>
            </a:r>
            <a:r>
              <a:rPr lang="en-US" altLang="ja-JP" sz="2400">
                <a:latin typeface="Hiragino Maru Gothic ProN W4" panose="020F0400000000000000" pitchFamily="34" charset="-128"/>
                <a:ea typeface="Hiragino Maru Gothic ProN W4" panose="020F0400000000000000" pitchFamily="34" charset="-128"/>
              </a:rPr>
              <a:t>(numpy</a:t>
            </a:r>
            <a:r>
              <a:rPr lang="ja-JP" altLang="en-US" sz="2400">
                <a:latin typeface="Hiragino Maru Gothic ProN W4" panose="020F0400000000000000" pitchFamily="34" charset="-128"/>
                <a:ea typeface="Hiragino Maru Gothic ProN W4" panose="020F0400000000000000" pitchFamily="34" charset="-128"/>
              </a:rPr>
              <a:t>配列</a:t>
            </a:r>
            <a:r>
              <a:rPr lang="en-US" altLang="ja-JP" sz="2400">
                <a:latin typeface="Hiragino Maru Gothic ProN W4" panose="020F0400000000000000" pitchFamily="34" charset="-128"/>
                <a:ea typeface="Hiragino Maru Gothic ProN W4" panose="020F0400000000000000" pitchFamily="34" charset="-128"/>
              </a:rPr>
              <a:t>))</a:t>
            </a:r>
            <a:endParaRPr kumimoji="1" lang="ja-JP" altLang="en-US" sz="2400">
              <a:latin typeface="Hiragino Maru Gothic ProN W4" panose="020F0400000000000000" pitchFamily="34" charset="-128"/>
              <a:ea typeface="Hiragino Maru Gothic ProN W4" panose="020F0400000000000000" pitchFamily="34" charset="-128"/>
            </a:endParaRPr>
          </a:p>
        </p:txBody>
      </p:sp>
      <p:pic>
        <p:nvPicPr>
          <p:cNvPr id="6" name="図 5" descr="テキスト&#10;&#10;低い精度で自動的に生成された説明">
            <a:extLst>
              <a:ext uri="{FF2B5EF4-FFF2-40B4-BE49-F238E27FC236}">
                <a16:creationId xmlns:a16="http://schemas.microsoft.com/office/drawing/2014/main" id="{D3B24462-0493-02BF-7FF2-2355AD7C3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80" y="849901"/>
            <a:ext cx="7772400" cy="2166349"/>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5F20C1DF-896A-06A8-7DB0-128A4B23E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47" y="3396350"/>
            <a:ext cx="11320306" cy="3327617"/>
          </a:xfrm>
          <a:prstGeom prst="rect">
            <a:avLst/>
          </a:prstGeom>
          <a:ln>
            <a:solidFill>
              <a:schemeClr val="tx1"/>
            </a:solidFill>
          </a:ln>
        </p:spPr>
      </p:pic>
      <p:sp>
        <p:nvSpPr>
          <p:cNvPr id="10" name="テキスト ボックス 9">
            <a:extLst>
              <a:ext uri="{FF2B5EF4-FFF2-40B4-BE49-F238E27FC236}">
                <a16:creationId xmlns:a16="http://schemas.microsoft.com/office/drawing/2014/main" id="{9CD354FB-5F43-42C3-C17B-634EDCF50690}"/>
              </a:ext>
            </a:extLst>
          </p:cNvPr>
          <p:cNvSpPr txBox="1"/>
          <p:nvPr/>
        </p:nvSpPr>
        <p:spPr>
          <a:xfrm>
            <a:off x="6339384" y="3602362"/>
            <a:ext cx="4911922" cy="461665"/>
          </a:xfrm>
          <a:prstGeom prst="rect">
            <a:avLst/>
          </a:prstGeom>
          <a:noFill/>
        </p:spPr>
        <p:txBody>
          <a:bodyPr wrap="none" rtlCol="0">
            <a:spAutoFit/>
          </a:bodyPr>
          <a:lstStyle/>
          <a:p>
            <a:r>
              <a:rPr kumimoji="1" lang="ja-JP" altLang="en-US" sz="2400">
                <a:latin typeface="Hiragino Maru Gothic ProN W4" panose="020F0400000000000000" pitchFamily="34" charset="-128"/>
                <a:ea typeface="Hiragino Maru Gothic ProN W4" panose="020F0400000000000000" pitchFamily="34" charset="-128"/>
              </a:rPr>
              <a:t>先ほどの</a:t>
            </a:r>
            <a:r>
              <a:rPr kumimoji="1" lang="en-US" altLang="ja-JP" sz="2400">
                <a:latin typeface="Hiragino Maru Gothic ProN W4" panose="020F0400000000000000" pitchFamily="34" charset="-128"/>
                <a:ea typeface="Hiragino Maru Gothic ProN W4" panose="020F0400000000000000" pitchFamily="34" charset="-128"/>
              </a:rPr>
              <a:t>iris</a:t>
            </a:r>
            <a:r>
              <a:rPr kumimoji="1" lang="ja-JP" altLang="en-US" sz="2400">
                <a:latin typeface="Hiragino Maru Gothic ProN W4" panose="020F0400000000000000" pitchFamily="34" charset="-128"/>
                <a:ea typeface="Hiragino Maru Gothic ProN W4" panose="020F0400000000000000" pitchFamily="34" charset="-128"/>
              </a:rPr>
              <a:t>の出力結果</a:t>
            </a:r>
            <a:r>
              <a:rPr kumimoji="1" lang="en-US" altLang="ja-JP" sz="2400">
                <a:latin typeface="Hiragino Maru Gothic ProN W4" panose="020F0400000000000000" pitchFamily="34" charset="-128"/>
                <a:ea typeface="Hiragino Maru Gothic ProN W4" panose="020F0400000000000000" pitchFamily="34" charset="-128"/>
              </a:rPr>
              <a:t>(</a:t>
            </a:r>
            <a:r>
              <a:rPr kumimoji="1" lang="ja-JP" altLang="en-US" sz="2400">
                <a:latin typeface="Hiragino Maru Gothic ProN W4" panose="020F0400000000000000" pitchFamily="34" charset="-128"/>
                <a:ea typeface="Hiragino Maru Gothic ProN W4" panose="020F0400000000000000" pitchFamily="34" charset="-128"/>
              </a:rPr>
              <a:t>後半部分</a:t>
            </a:r>
            <a:r>
              <a:rPr kumimoji="1" lang="en-US" altLang="ja-JP" sz="2400">
                <a:latin typeface="Hiragino Maru Gothic ProN W4" panose="020F0400000000000000" pitchFamily="34" charset="-128"/>
                <a:ea typeface="Hiragino Maru Gothic ProN W4" panose="020F0400000000000000" pitchFamily="34" charset="-128"/>
              </a:rPr>
              <a:t>)</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1" name="正方形/長方形 10">
            <a:extLst>
              <a:ext uri="{FF2B5EF4-FFF2-40B4-BE49-F238E27FC236}">
                <a16:creationId xmlns:a16="http://schemas.microsoft.com/office/drawing/2014/main" id="{99844256-636C-9364-BA4A-339C28782F15}"/>
              </a:ext>
            </a:extLst>
          </p:cNvPr>
          <p:cNvSpPr/>
          <p:nvPr/>
        </p:nvSpPr>
        <p:spPr>
          <a:xfrm>
            <a:off x="456629" y="3761509"/>
            <a:ext cx="4292017" cy="7793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3280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BBB60-819D-2F01-B5C4-447D921CA4E1}"/>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AF29BB9B-4DF7-CB0A-8B7B-A4E0285A8841}"/>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CB26A452-E2E2-1AAA-48E6-CC2E86453722}"/>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67A547F2-7419-8213-63E5-5309F6108022}"/>
              </a:ext>
            </a:extLst>
          </p:cNvPr>
          <p:cNvSpPr txBox="1"/>
          <p:nvPr/>
        </p:nvSpPr>
        <p:spPr>
          <a:xfrm>
            <a:off x="6572745" y="1006001"/>
            <a:ext cx="5504954" cy="461665"/>
          </a:xfrm>
          <a:prstGeom prst="rect">
            <a:avLst/>
          </a:prstGeom>
          <a:noFill/>
        </p:spPr>
        <p:txBody>
          <a:bodyPr wrap="squar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print(iris.DESCR)</a:t>
            </a:r>
            <a:r>
              <a:rPr kumimoji="1" lang="ja-JP" altLang="en-US" sz="2400">
                <a:latin typeface="Hiragino Maru Gothic ProN W4" panose="020F0400000000000000" pitchFamily="34" charset="-128"/>
                <a:ea typeface="Hiragino Maru Gothic ProN W4" panose="020F0400000000000000" pitchFamily="34" charset="-128"/>
              </a:rPr>
              <a:t>で</a:t>
            </a:r>
            <a:r>
              <a:rPr lang="ja-JP" altLang="en-US" sz="2400">
                <a:latin typeface="Hiragino Maru Gothic ProN W4" panose="020F0400000000000000" pitchFamily="34" charset="-128"/>
                <a:ea typeface="Hiragino Maru Gothic ProN W4" panose="020F0400000000000000" pitchFamily="34" charset="-128"/>
              </a:rPr>
              <a:t>説明文を表示</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0" name="テキスト ボックス 9">
            <a:extLst>
              <a:ext uri="{FF2B5EF4-FFF2-40B4-BE49-F238E27FC236}">
                <a16:creationId xmlns:a16="http://schemas.microsoft.com/office/drawing/2014/main" id="{133F32B9-4DBC-A474-793D-F7D7F1AE910C}"/>
              </a:ext>
            </a:extLst>
          </p:cNvPr>
          <p:cNvSpPr txBox="1"/>
          <p:nvPr/>
        </p:nvSpPr>
        <p:spPr>
          <a:xfrm>
            <a:off x="6748912" y="2320284"/>
            <a:ext cx="4685898" cy="400110"/>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件データで</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クラス</a:t>
            </a:r>
            <a:r>
              <a:rPr lang="en-US" altLang="ja-JP" sz="2000">
                <a:latin typeface="Hiragino Maru Gothic ProN W4" panose="020F0400000000000000" pitchFamily="34" charset="-128"/>
                <a:ea typeface="Hiragino Maru Gothic ProN W4" panose="020F0400000000000000" pitchFamily="34" charset="-128"/>
              </a:rPr>
              <a:t>50</a:t>
            </a:r>
            <a:r>
              <a:rPr lang="ja-JP" altLang="en-US" sz="2000">
                <a:latin typeface="Hiragino Maru Gothic ProN W4" panose="020F0400000000000000" pitchFamily="34" charset="-128"/>
                <a:ea typeface="Hiragino Maru Gothic ProN W4" panose="020F0400000000000000" pitchFamily="34" charset="-128"/>
              </a:rPr>
              <a:t>件の</a:t>
            </a:r>
            <a:r>
              <a:rPr lang="en-US" altLang="ja-JP" sz="2000">
                <a:latin typeface="Hiragino Maru Gothic ProN W4" panose="020F0400000000000000" pitchFamily="34" charset="-128"/>
                <a:ea typeface="Hiragino Maru Gothic ProN W4" panose="020F0400000000000000" pitchFamily="34" charset="-128"/>
              </a:rPr>
              <a:t>3</a:t>
            </a:r>
            <a:r>
              <a:rPr lang="ja-JP" altLang="en-US" sz="2000">
                <a:latin typeface="Hiragino Maru Gothic ProN W4" panose="020F0400000000000000" pitchFamily="34" charset="-128"/>
                <a:ea typeface="Hiragino Maru Gothic ProN W4" panose="020F0400000000000000" pitchFamily="34" charset="-128"/>
              </a:rPr>
              <a:t>クラス</a:t>
            </a:r>
            <a:endParaRPr kumimoji="1" lang="ja-JP" altLang="en-US" sz="2000">
              <a:latin typeface="Hiragino Maru Gothic ProN W4" panose="020F0400000000000000" pitchFamily="34" charset="-128"/>
              <a:ea typeface="Hiragino Maru Gothic ProN W4" panose="020F0400000000000000" pitchFamily="34" charset="-128"/>
            </a:endParaRPr>
          </a:p>
        </p:txBody>
      </p:sp>
      <p:pic>
        <p:nvPicPr>
          <p:cNvPr id="5" name="図 4" descr="テーブル&#10;&#10;中程度の精度で自動的に生成された説明">
            <a:extLst>
              <a:ext uri="{FF2B5EF4-FFF2-40B4-BE49-F238E27FC236}">
                <a16:creationId xmlns:a16="http://schemas.microsoft.com/office/drawing/2014/main" id="{75B483A0-911C-F92D-56BB-9B65D586DC73}"/>
              </a:ext>
            </a:extLst>
          </p:cNvPr>
          <p:cNvPicPr>
            <a:picLocks noChangeAspect="1"/>
          </p:cNvPicPr>
          <p:nvPr/>
        </p:nvPicPr>
        <p:blipFill rotWithShape="1">
          <a:blip r:embed="rId2">
            <a:extLst>
              <a:ext uri="{28A0092B-C50C-407E-A947-70E740481C1C}">
                <a14:useLocalDpi xmlns:a14="http://schemas.microsoft.com/office/drawing/2010/main" val="0"/>
              </a:ext>
            </a:extLst>
          </a:blip>
          <a:srcRect b="15853"/>
          <a:stretch/>
        </p:blipFill>
        <p:spPr>
          <a:xfrm>
            <a:off x="114301" y="1006001"/>
            <a:ext cx="6386512" cy="5336120"/>
          </a:xfrm>
          <a:prstGeom prst="rect">
            <a:avLst/>
          </a:prstGeom>
        </p:spPr>
      </p:pic>
      <p:sp>
        <p:nvSpPr>
          <p:cNvPr id="6" name="テキスト ボックス 5">
            <a:extLst>
              <a:ext uri="{FF2B5EF4-FFF2-40B4-BE49-F238E27FC236}">
                <a16:creationId xmlns:a16="http://schemas.microsoft.com/office/drawing/2014/main" id="{C667A744-1F7D-23F9-923C-C31CFC03A311}"/>
              </a:ext>
            </a:extLst>
          </p:cNvPr>
          <p:cNvSpPr txBox="1"/>
          <p:nvPr/>
        </p:nvSpPr>
        <p:spPr>
          <a:xfrm>
            <a:off x="7173707" y="3015739"/>
            <a:ext cx="4575291" cy="3170099"/>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4</a:t>
            </a:r>
            <a:r>
              <a:rPr kumimoji="1" lang="ja-JP" altLang="en-US" sz="2000">
                <a:latin typeface="Hiragino Maru Gothic ProN W4" panose="020F0400000000000000" pitchFamily="34" charset="-128"/>
                <a:ea typeface="Hiragino Maru Gothic ProN W4" panose="020F0400000000000000" pitchFamily="34" charset="-128"/>
              </a:rPr>
              <a:t>つの特徴量</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sepal length(cm) : </a:t>
            </a:r>
            <a:r>
              <a:rPr lang="ja-JP" altLang="en-US" sz="2000">
                <a:latin typeface="Hiragino Maru Gothic ProN W4" panose="020F0400000000000000" pitchFamily="34" charset="-128"/>
                <a:ea typeface="Hiragino Maru Gothic ProN W4" panose="020F0400000000000000" pitchFamily="34" charset="-128"/>
              </a:rPr>
              <a:t>萼片の長さ</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 sepal width(cm)  : </a:t>
            </a:r>
            <a:r>
              <a:rPr kumimoji="1" lang="ja-JP" altLang="en-US" sz="2000">
                <a:latin typeface="Hiragino Maru Gothic ProN W4" panose="020F0400000000000000" pitchFamily="34" charset="-128"/>
                <a:ea typeface="Hiragino Maru Gothic ProN W4" panose="020F0400000000000000" pitchFamily="34" charset="-128"/>
              </a:rPr>
              <a:t>萼片の幅</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petal length(cm) : </a:t>
            </a:r>
            <a:r>
              <a:rPr lang="ja-JP" altLang="en-US" sz="2000">
                <a:latin typeface="Hiragino Maru Gothic ProN W4" panose="020F0400000000000000" pitchFamily="34" charset="-128"/>
                <a:ea typeface="Hiragino Maru Gothic ProN W4" panose="020F0400000000000000" pitchFamily="34" charset="-128"/>
              </a:rPr>
              <a:t>花びらの長さ</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 petal width(cm)  : </a:t>
            </a:r>
            <a:r>
              <a:rPr kumimoji="1" lang="ja-JP" altLang="en-US" sz="2000">
                <a:latin typeface="Hiragino Maru Gothic ProN W4" panose="020F0400000000000000" pitchFamily="34" charset="-128"/>
                <a:ea typeface="Hiragino Maru Gothic ProN W4" panose="020F0400000000000000" pitchFamily="34" charset="-128"/>
              </a:rPr>
              <a:t>花びらの幅</a:t>
            </a:r>
            <a:endParaRPr kumimoji="1" lang="en-US" altLang="ja-JP" sz="2000">
              <a:latin typeface="Hiragino Maru Gothic ProN W4" panose="020F0400000000000000" pitchFamily="34" charset="-128"/>
              <a:ea typeface="Hiragino Maru Gothic ProN W4" panose="020F0400000000000000" pitchFamily="34" charset="-128"/>
            </a:endParaRPr>
          </a:p>
          <a:p>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3</a:t>
            </a:r>
            <a:r>
              <a:rPr kumimoji="1" lang="ja-JP" altLang="en-US" sz="2000">
                <a:latin typeface="Hiragino Maru Gothic ProN W4" panose="020F0400000000000000" pitchFamily="34" charset="-128"/>
                <a:ea typeface="Hiragino Maru Gothic ProN W4" panose="020F0400000000000000" pitchFamily="34" charset="-128"/>
              </a:rPr>
              <a:t>つのクラス</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Iris-Setosa       : </a:t>
            </a:r>
            <a:r>
              <a:rPr lang="ja-JP" altLang="en-US" sz="2000">
                <a:latin typeface="Hiragino Maru Gothic ProN W4" panose="020F0400000000000000" pitchFamily="34" charset="-128"/>
                <a:ea typeface="Hiragino Maru Gothic ProN W4" panose="020F0400000000000000" pitchFamily="34" charset="-128"/>
              </a:rPr>
              <a:t>ヒオウギアヤメ</a:t>
            </a:r>
            <a:r>
              <a:rPr lang="en-US" altLang="ja-JP" sz="2000">
                <a:latin typeface="Hiragino Maru Gothic ProN W4" panose="020F0400000000000000" pitchFamily="34" charset="-128"/>
                <a:ea typeface="Hiragino Maru Gothic ProN W4" panose="020F0400000000000000" pitchFamily="34" charset="-128"/>
              </a:rPr>
              <a:t>(0)</a:t>
            </a:r>
          </a:p>
          <a:p>
            <a:r>
              <a:rPr kumimoji="1" lang="en-US" altLang="ja-JP" sz="2000">
                <a:latin typeface="Hiragino Maru Gothic ProN W4" panose="020F0400000000000000" pitchFamily="34" charset="-128"/>
                <a:ea typeface="Hiragino Maru Gothic ProN W4" panose="020F0400000000000000" pitchFamily="34" charset="-128"/>
              </a:rPr>
              <a:t> Iris-Versicolour : </a:t>
            </a:r>
            <a:r>
              <a:rPr kumimoji="1" lang="ja-JP" altLang="en-US" sz="2000">
                <a:latin typeface="Hiragino Maru Gothic ProN W4" panose="020F0400000000000000" pitchFamily="34" charset="-128"/>
                <a:ea typeface="Hiragino Maru Gothic ProN W4" panose="020F0400000000000000" pitchFamily="34" charset="-128"/>
              </a:rPr>
              <a:t>ブルーフラッグ</a:t>
            </a:r>
            <a:r>
              <a:rPr kumimoji="1" lang="en-US" altLang="ja-JP" sz="2000">
                <a:latin typeface="Hiragino Maru Gothic ProN W4" panose="020F0400000000000000" pitchFamily="34" charset="-128"/>
                <a:ea typeface="Hiragino Maru Gothic ProN W4" panose="020F0400000000000000" pitchFamily="34" charset="-128"/>
              </a:rPr>
              <a:t>(1)</a:t>
            </a:r>
          </a:p>
          <a:p>
            <a:r>
              <a:rPr lang="en-US" altLang="ja-JP" sz="2000">
                <a:latin typeface="Hiragino Maru Gothic ProN W4" panose="020F0400000000000000" pitchFamily="34" charset="-128"/>
                <a:ea typeface="Hiragino Maru Gothic ProN W4" panose="020F0400000000000000" pitchFamily="34" charset="-128"/>
              </a:rPr>
              <a:t> Iris-Virginica     : </a:t>
            </a:r>
            <a:r>
              <a:rPr lang="ja-JP" altLang="en-US" sz="2000">
                <a:latin typeface="Hiragino Maru Gothic ProN W4" panose="020F0400000000000000" pitchFamily="34" charset="-128"/>
                <a:ea typeface="Hiragino Maru Gothic ProN W4" panose="020F0400000000000000" pitchFamily="34" charset="-128"/>
              </a:rPr>
              <a:t>バージニカ</a:t>
            </a:r>
            <a:r>
              <a:rPr lang="en-US" altLang="ja-JP" sz="2000">
                <a:latin typeface="Hiragino Maru Gothic ProN W4" panose="020F0400000000000000" pitchFamily="34" charset="-128"/>
                <a:ea typeface="Hiragino Maru Gothic ProN W4" panose="020F0400000000000000" pitchFamily="34" charset="-128"/>
              </a:rPr>
              <a:t>(2)</a:t>
            </a:r>
            <a:endParaRPr kumimoji="1" lang="ja-JP" altLang="en-US" sz="20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82472133"/>
      </p:ext>
    </p:extLst>
  </p:cSld>
  <p:clrMapOvr>
    <a:masterClrMapping/>
  </p:clrMapOvr>
  <p:transition spd="med"/>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32607</TotalTime>
  <Words>2651</Words>
  <Application>Microsoft Macintosh PowerPoint</Application>
  <PresentationFormat>ワイド画面</PresentationFormat>
  <Paragraphs>461</Paragraphs>
  <Slides>45</Slides>
  <Notes>5</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45</vt:i4>
      </vt:variant>
    </vt:vector>
  </HeadingPairs>
  <TitlesOfParts>
    <vt:vector size="54" baseType="lpstr">
      <vt:lpstr>Hiragino Kaku Gothic Pro W6</vt:lpstr>
      <vt:lpstr>Hiragino Maru Gothic ProN W4</vt:lpstr>
      <vt:lpstr>ヒラギノ角ゴ ProN W3</vt:lpstr>
      <vt:lpstr>ヒラギノ角ゴ ProN W6</vt:lpstr>
      <vt:lpstr>游ゴシック</vt:lpstr>
      <vt:lpstr>游ゴシック Light</vt:lpstr>
      <vt:lpstr>Arial</vt:lpstr>
      <vt:lpstr>Graphik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　毅顕</dc:creator>
  <cp:lastModifiedBy>須藤　毅顕</cp:lastModifiedBy>
  <cp:revision>31</cp:revision>
  <dcterms:created xsi:type="dcterms:W3CDTF">2022-04-04T02:44:03Z</dcterms:created>
  <dcterms:modified xsi:type="dcterms:W3CDTF">2024-07-23T15:43:32Z</dcterms:modified>
</cp:coreProperties>
</file>